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9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0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1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13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6" r:id="rId2"/>
    <p:sldMasterId id="2147483682" r:id="rId3"/>
    <p:sldMasterId id="2147483688" r:id="rId4"/>
    <p:sldMasterId id="2147483711" r:id="rId5"/>
    <p:sldMasterId id="2147483742" r:id="rId6"/>
    <p:sldMasterId id="2147483765" r:id="rId7"/>
    <p:sldMasterId id="2147483823" r:id="rId8"/>
    <p:sldMasterId id="2147483902" r:id="rId9"/>
    <p:sldMasterId id="2147483952" r:id="rId10"/>
    <p:sldMasterId id="2147483999" r:id="rId11"/>
    <p:sldMasterId id="2147484005" r:id="rId12"/>
    <p:sldMasterId id="2147484011" r:id="rId13"/>
    <p:sldMasterId id="2147484017" r:id="rId14"/>
    <p:sldMasterId id="2147484023" r:id="rId15"/>
    <p:sldMasterId id="2147484045" r:id="rId16"/>
  </p:sldMasterIdLst>
  <p:notesMasterIdLst>
    <p:notesMasterId r:id="rId35"/>
  </p:notesMasterIdLst>
  <p:handoutMasterIdLst>
    <p:handoutMasterId r:id="rId36"/>
  </p:handoutMasterIdLst>
  <p:sldIdLst>
    <p:sldId id="718" r:id="rId17"/>
    <p:sldId id="1014" r:id="rId18"/>
    <p:sldId id="1078" r:id="rId19"/>
    <p:sldId id="1117" r:id="rId20"/>
    <p:sldId id="1118" r:id="rId21"/>
    <p:sldId id="1105" r:id="rId22"/>
    <p:sldId id="1109" r:id="rId23"/>
    <p:sldId id="1110" r:id="rId24"/>
    <p:sldId id="1106" r:id="rId25"/>
    <p:sldId id="1107" r:id="rId26"/>
    <p:sldId id="1108" r:id="rId27"/>
    <p:sldId id="1111" r:id="rId28"/>
    <p:sldId id="1121" r:id="rId29"/>
    <p:sldId id="1123" r:id="rId30"/>
    <p:sldId id="1114" r:id="rId31"/>
    <p:sldId id="1119" r:id="rId32"/>
    <p:sldId id="1122" r:id="rId33"/>
    <p:sldId id="1047" r:id="rId3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833A"/>
    <a:srgbClr val="EF8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4" y="72"/>
      </p:cViewPr>
      <p:guideLst>
        <p:guide orient="horz" pos="2160"/>
        <p:guide pos="28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notesViewPr>
    <p:cSldViewPr snapToGrid="0">
      <p:cViewPr varScale="1">
        <p:scale>
          <a:sx n="74" d="100"/>
          <a:sy n="74" d="100"/>
        </p:scale>
        <p:origin x="340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theme" Target="theme/theme1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6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49576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18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6" cy="49869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869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3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928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3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0199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15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0199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16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5199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17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794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4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3266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5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003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7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0199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9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0199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11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0199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12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0199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13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2287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31">
              <a:defRPr/>
            </a:pPr>
            <a:fld id="{26C9F532-462F-47A4-BFD1-677FBE3EFFDF}" type="slidenum">
              <a:rPr lang="ko-KR" altLang="en-US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pPr defTabSz="457131">
                <a:defRPr/>
              </a:pPr>
              <a:t>14</a:t>
            </a:fld>
            <a:endParaRPr lang="ko-KR" altLang="en-US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178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3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06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5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6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9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454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62"/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2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77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62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 spc="-138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94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3997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77" y="2204882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5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30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4" y="2233138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80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31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81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255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81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2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92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90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43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2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084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41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4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1348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7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39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484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06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092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173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89" y="2233133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0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6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9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725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3997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77" y="2204882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5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134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7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sp>
        <p:nvSpPr>
          <p:cNvPr id="8" name="슬라이드 번호 개체 틀 5"/>
          <p:cNvSpPr txBox="1">
            <a:spLocks/>
          </p:cNvSpPr>
          <p:nvPr userDrawn="1"/>
        </p:nvSpPr>
        <p:spPr>
          <a:xfrm>
            <a:off x="8137070" y="122781"/>
            <a:ext cx="1006930" cy="2308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150" latinLnBrk="1"/>
            <a:fld id="{92DE63D7-9EB0-4813-8AE6-C033E402AFB8}" type="slidenum">
              <a:rPr lang="ko-KR" altLang="en-US" smtClean="0"/>
              <a:pPr defTabSz="914150" latinLnBrk="1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0967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6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49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46548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84" y="2233130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6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3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/>
          </p:nvPr>
        </p:nvSpPr>
        <p:spPr>
          <a:xfrm>
            <a:off x="450941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 spc="-150" dirty="0">
                <a:solidFill>
                  <a:srgbClr val="373737"/>
                </a:solidFill>
              </a:rPr>
              <a:t>정부의 경제교육 역할 및 </a:t>
            </a:r>
            <a:br>
              <a:rPr lang="en-US" altLang="ko-KR" spc="-150" dirty="0">
                <a:solidFill>
                  <a:srgbClr val="373737"/>
                </a:solidFill>
              </a:rPr>
            </a:br>
            <a:r>
              <a:rPr lang="ko-KR" altLang="en-US" spc="-150" dirty="0">
                <a:solidFill>
                  <a:srgbClr val="373737"/>
                </a:solidFill>
              </a:rPr>
              <a:t>추진 전략에 관한 연구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/>
          </p:nvPr>
        </p:nvSpPr>
        <p:spPr>
          <a:xfrm>
            <a:off x="450941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en-US" altLang="ko-KR" spc="-150" dirty="0">
                <a:solidFill>
                  <a:srgbClr val="636363"/>
                </a:solidFill>
              </a:rPr>
              <a:t>2018.  12.   </a:t>
            </a:r>
            <a:r>
              <a:rPr lang="ko-KR" altLang="en-US" spc="-150" dirty="0">
                <a:solidFill>
                  <a:srgbClr val="636363"/>
                </a:solidFill>
              </a:rPr>
              <a:t>연구용역  최종보고</a:t>
            </a:r>
          </a:p>
        </p:txBody>
      </p:sp>
    </p:spTree>
    <p:extLst>
      <p:ext uri="{BB962C8B-B14F-4D97-AF65-F5344CB8AC3E}">
        <p14:creationId xmlns:p14="http://schemas.microsoft.com/office/powerpoint/2010/main" val="24437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06" y="1709756"/>
            <a:ext cx="788669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06" y="4589491"/>
            <a:ext cx="78866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205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9007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3994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5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74" y="2204876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2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2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3169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5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8" y="420113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</p:spTree>
    <p:extLst>
      <p:ext uri="{BB962C8B-B14F-4D97-AF65-F5344CB8AC3E}">
        <p14:creationId xmlns:p14="http://schemas.microsoft.com/office/powerpoint/2010/main" val="206126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4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4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46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412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915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81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120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315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" y="6529410"/>
            <a:ext cx="1006930" cy="2308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defTabSz="914150" latinLnBrk="1"/>
            <a:fld id="{92DE63D7-9EB0-4813-8AE6-C033E402AFB8}" type="slidenum">
              <a:rPr lang="ko-KR" altLang="en-US" smtClean="0">
                <a:solidFill>
                  <a:prstClr val="black"/>
                </a:solidFill>
              </a:rPr>
              <a:pPr defTabSz="914150" latinLnBrk="1"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36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35224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1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4807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37974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5537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</p:spTree>
    <p:extLst>
      <p:ext uri="{BB962C8B-B14F-4D97-AF65-F5344CB8AC3E}">
        <p14:creationId xmlns:p14="http://schemas.microsoft.com/office/powerpoint/2010/main" val="5338172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60207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62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4069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4219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</p:spTree>
    <p:extLst>
      <p:ext uri="{BB962C8B-B14F-4D97-AF65-F5344CB8AC3E}">
        <p14:creationId xmlns:p14="http://schemas.microsoft.com/office/powerpoint/2010/main" val="34121430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74329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58" y="365129"/>
            <a:ext cx="7886699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6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7730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4880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5877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</p:spTree>
    <p:extLst>
      <p:ext uri="{BB962C8B-B14F-4D97-AF65-F5344CB8AC3E}">
        <p14:creationId xmlns:p14="http://schemas.microsoft.com/office/powerpoint/2010/main" val="4375350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4790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84" y="2233130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6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3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/>
          </p:nvPr>
        </p:nvSpPr>
        <p:spPr>
          <a:xfrm>
            <a:off x="450941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 spc="-150" dirty="0">
                <a:solidFill>
                  <a:srgbClr val="373737"/>
                </a:solidFill>
              </a:rPr>
              <a:t>정부의 경제교육 역할 및 </a:t>
            </a:r>
            <a:br>
              <a:rPr lang="en-US" altLang="ko-KR" spc="-150" dirty="0">
                <a:solidFill>
                  <a:srgbClr val="373737"/>
                </a:solidFill>
              </a:rPr>
            </a:br>
            <a:r>
              <a:rPr lang="ko-KR" altLang="en-US" spc="-150" dirty="0">
                <a:solidFill>
                  <a:srgbClr val="373737"/>
                </a:solidFill>
              </a:rPr>
              <a:t>추진 전략에 관한 연구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/>
          </p:nvPr>
        </p:nvSpPr>
        <p:spPr>
          <a:xfrm>
            <a:off x="450941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en-US" altLang="ko-KR" spc="-150" dirty="0">
                <a:solidFill>
                  <a:srgbClr val="636363"/>
                </a:solidFill>
              </a:rPr>
              <a:t>2018.  12.   </a:t>
            </a:r>
            <a:r>
              <a:rPr lang="ko-KR" altLang="en-US" spc="-150" dirty="0">
                <a:solidFill>
                  <a:srgbClr val="636363"/>
                </a:solidFill>
              </a:rPr>
              <a:t>연구용역  최종보고</a:t>
            </a:r>
          </a:p>
        </p:txBody>
      </p:sp>
    </p:spTree>
    <p:extLst>
      <p:ext uri="{BB962C8B-B14F-4D97-AF65-F5344CB8AC3E}">
        <p14:creationId xmlns:p14="http://schemas.microsoft.com/office/powerpoint/2010/main" val="20090953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39587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3994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5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74" y="2204876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2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2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0119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5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8" y="420113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</p:spTree>
    <p:extLst>
      <p:ext uri="{BB962C8B-B14F-4D97-AF65-F5344CB8AC3E}">
        <p14:creationId xmlns:p14="http://schemas.microsoft.com/office/powerpoint/2010/main" val="33343434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4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4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46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8635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5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0816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81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45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2928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" y="6529410"/>
            <a:ext cx="1006930" cy="2308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defTabSz="914150" latinLnBrk="1"/>
            <a:fld id="{92DE63D7-9EB0-4813-8AE6-C033E402AFB8}" type="slidenum">
              <a:rPr lang="ko-KR" altLang="en-US" smtClean="0">
                <a:solidFill>
                  <a:prstClr val="black"/>
                </a:solidFill>
              </a:rPr>
              <a:pPr defTabSz="914150" latinLnBrk="1"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375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05490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417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81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68220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832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" y="6529410"/>
            <a:ext cx="1006930" cy="2308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defTabSz="914150" latinLnBrk="1"/>
            <a:fld id="{92DE63D7-9EB0-4813-8AE6-C033E402AFB8}" type="slidenum">
              <a:rPr lang="ko-KR" altLang="en-US" smtClean="0">
                <a:solidFill>
                  <a:prstClr val="black"/>
                </a:solidFill>
              </a:rPr>
              <a:pPr defTabSz="914150" latinLnBrk="1"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965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08771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5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4364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81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35011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6247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" y="6529410"/>
            <a:ext cx="1006930" cy="2308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defTabSz="914150" latinLnBrk="1"/>
            <a:fld id="{92DE63D7-9EB0-4813-8AE6-C033E402AFB8}" type="slidenum">
              <a:rPr lang="ko-KR" altLang="en-US" smtClean="0">
                <a:solidFill>
                  <a:prstClr val="black"/>
                </a:solidFill>
              </a:rPr>
              <a:pPr defTabSz="914150" latinLnBrk="1"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792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061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530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81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03847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5514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" y="6529410"/>
            <a:ext cx="1006930" cy="2308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defTabSz="914150" latinLnBrk="1"/>
            <a:fld id="{92DE63D7-9EB0-4813-8AE6-C033E402AFB8}" type="slidenum">
              <a:rPr lang="ko-KR" altLang="en-US" smtClean="0">
                <a:solidFill>
                  <a:prstClr val="black"/>
                </a:solidFill>
              </a:rPr>
              <a:pPr defTabSz="914150" latinLnBrk="1"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8431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42865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3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6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3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6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0433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81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7766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43419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" y="6529410"/>
            <a:ext cx="1006930" cy="230819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pPr defTabSz="914150" latinLnBrk="1"/>
            <a:fld id="{92DE63D7-9EB0-4813-8AE6-C033E402AFB8}" type="slidenum">
              <a:rPr lang="ko-KR" altLang="en-US" smtClean="0">
                <a:solidFill>
                  <a:prstClr val="black"/>
                </a:solidFill>
              </a:rPr>
              <a:pPr defTabSz="914150" latinLnBrk="1"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279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90386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표지(스타일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32" name="직각 삼각형 31"/>
          <p:cNvSpPr/>
          <p:nvPr userDrawn="1"/>
        </p:nvSpPr>
        <p:spPr>
          <a:xfrm rot="16200000">
            <a:off x="4564990" y="2233136"/>
            <a:ext cx="600357" cy="8560134"/>
          </a:xfrm>
          <a:custGeom>
            <a:avLst/>
            <a:gdLst>
              <a:gd name="connsiteX0" fmla="*/ 0 w 836712"/>
              <a:gd name="connsiteY0" fmla="*/ 9906000 h 9906000"/>
              <a:gd name="connsiteX1" fmla="*/ 0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836712"/>
              <a:gd name="connsiteY0" fmla="*/ 9906000 h 9906000"/>
              <a:gd name="connsiteX1" fmla="*/ 283221 w 836712"/>
              <a:gd name="connsiteY1" fmla="*/ 0 h 9906000"/>
              <a:gd name="connsiteX2" fmla="*/ 836712 w 836712"/>
              <a:gd name="connsiteY2" fmla="*/ 9906000 h 9906000"/>
              <a:gd name="connsiteX3" fmla="*/ 0 w 836712"/>
              <a:gd name="connsiteY3" fmla="*/ 9906000 h 9906000"/>
              <a:gd name="connsiteX0" fmla="*/ 0 w 553491"/>
              <a:gd name="connsiteY0" fmla="*/ 9906000 h 9906000"/>
              <a:gd name="connsiteX1" fmla="*/ 0 w 553491"/>
              <a:gd name="connsiteY1" fmla="*/ 0 h 9906000"/>
              <a:gd name="connsiteX2" fmla="*/ 553491 w 553491"/>
              <a:gd name="connsiteY2" fmla="*/ 9906000 h 9906000"/>
              <a:gd name="connsiteX3" fmla="*/ 0 w 553491"/>
              <a:gd name="connsiteY3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91" h="9906000">
                <a:moveTo>
                  <a:pt x="0" y="9906000"/>
                </a:moveTo>
                <a:lnTo>
                  <a:pt x="0" y="0"/>
                </a:lnTo>
                <a:lnTo>
                  <a:pt x="553491" y="9906000"/>
                </a:lnTo>
                <a:lnTo>
                  <a:pt x="0" y="9906000"/>
                </a:lnTo>
                <a:close/>
              </a:path>
            </a:pathLst>
          </a:custGeom>
          <a:gradFill>
            <a:gsLst>
              <a:gs pos="0">
                <a:srgbClr val="E2E2E2"/>
              </a:gs>
              <a:gs pos="100000">
                <a:srgbClr val="B1B2A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9" name="직각 삼각형 28"/>
          <p:cNvSpPr/>
          <p:nvPr userDrawn="1"/>
        </p:nvSpPr>
        <p:spPr>
          <a:xfrm>
            <a:off x="13" y="6475650"/>
            <a:ext cx="5303159" cy="382350"/>
          </a:xfrm>
          <a:custGeom>
            <a:avLst/>
            <a:gdLst>
              <a:gd name="connsiteX0" fmla="*/ 0 w 9906000"/>
              <a:gd name="connsiteY0" fmla="*/ 404664 h 404664"/>
              <a:gd name="connsiteX1" fmla="*/ 0 w 9906000"/>
              <a:gd name="connsiteY1" fmla="*/ 0 h 404664"/>
              <a:gd name="connsiteX2" fmla="*/ 9906000 w 9906000"/>
              <a:gd name="connsiteY2" fmla="*/ 404664 h 404664"/>
              <a:gd name="connsiteX3" fmla="*/ 0 w 9906000"/>
              <a:gd name="connsiteY3" fmla="*/ 404664 h 404664"/>
              <a:gd name="connsiteX0" fmla="*/ 0 w 9922184"/>
              <a:gd name="connsiteY0" fmla="*/ 404664 h 404664"/>
              <a:gd name="connsiteX1" fmla="*/ 0 w 9922184"/>
              <a:gd name="connsiteY1" fmla="*/ 0 h 404664"/>
              <a:gd name="connsiteX2" fmla="*/ 9922184 w 9922184"/>
              <a:gd name="connsiteY2" fmla="*/ 275191 h 404664"/>
              <a:gd name="connsiteX3" fmla="*/ 0 w 9922184"/>
              <a:gd name="connsiteY3" fmla="*/ 404664 h 4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2184" h="404664">
                <a:moveTo>
                  <a:pt x="0" y="404664"/>
                </a:moveTo>
                <a:lnTo>
                  <a:pt x="0" y="0"/>
                </a:lnTo>
                <a:lnTo>
                  <a:pt x="9922184" y="275191"/>
                </a:lnTo>
                <a:lnTo>
                  <a:pt x="0" y="404664"/>
                </a:lnTo>
                <a:close/>
              </a:path>
            </a:pathLst>
          </a:custGeom>
          <a:gradFill flip="none" rotWithShape="1"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85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1" name="순서도: 수동 입력 20"/>
          <p:cNvSpPr/>
          <p:nvPr userDrawn="1"/>
        </p:nvSpPr>
        <p:spPr>
          <a:xfrm>
            <a:off x="-5485" y="6475649"/>
            <a:ext cx="9150716" cy="38235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7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788 h 10000"/>
              <a:gd name="connsiteX0" fmla="*/ 0 w 10000"/>
              <a:gd name="connsiteY0" fmla="*/ 597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975 h 10000"/>
              <a:gd name="connsiteX0" fmla="*/ 0 w 10016"/>
              <a:gd name="connsiteY0" fmla="*/ 7943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7943 h 10000"/>
              <a:gd name="connsiteX0" fmla="*/ 0 w 10006"/>
              <a:gd name="connsiteY0" fmla="*/ 7943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7943 h 10000"/>
              <a:gd name="connsiteX0" fmla="*/ 0 w 10006"/>
              <a:gd name="connsiteY0" fmla="*/ 8026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026 h 10000"/>
              <a:gd name="connsiteX0" fmla="*/ 30 w 10001"/>
              <a:gd name="connsiteY0" fmla="*/ 8109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0 w 10001"/>
              <a:gd name="connsiteY4" fmla="*/ 8109 h 10000"/>
              <a:gd name="connsiteX0" fmla="*/ 0 w 10009"/>
              <a:gd name="connsiteY0" fmla="*/ 8109 h 10000"/>
              <a:gd name="connsiteX1" fmla="*/ 10009 w 10009"/>
              <a:gd name="connsiteY1" fmla="*/ 0 h 10000"/>
              <a:gd name="connsiteX2" fmla="*/ 10009 w 10009"/>
              <a:gd name="connsiteY2" fmla="*/ 10000 h 10000"/>
              <a:gd name="connsiteX3" fmla="*/ 9 w 10009"/>
              <a:gd name="connsiteY3" fmla="*/ 10000 h 10000"/>
              <a:gd name="connsiteX4" fmla="*/ 0 w 10009"/>
              <a:gd name="connsiteY4" fmla="*/ 8109 h 10000"/>
              <a:gd name="connsiteX0" fmla="*/ 0 w 10006"/>
              <a:gd name="connsiteY0" fmla="*/ 8275 h 10000"/>
              <a:gd name="connsiteX1" fmla="*/ 10006 w 10006"/>
              <a:gd name="connsiteY1" fmla="*/ 0 h 10000"/>
              <a:gd name="connsiteX2" fmla="*/ 10006 w 10006"/>
              <a:gd name="connsiteY2" fmla="*/ 10000 h 10000"/>
              <a:gd name="connsiteX3" fmla="*/ 6 w 10006"/>
              <a:gd name="connsiteY3" fmla="*/ 10000 h 10000"/>
              <a:gd name="connsiteX4" fmla="*/ 0 w 10006"/>
              <a:gd name="connsiteY4" fmla="*/ 827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6" h="10000">
                <a:moveTo>
                  <a:pt x="0" y="8275"/>
                </a:moveTo>
                <a:lnTo>
                  <a:pt x="10006" y="0"/>
                </a:lnTo>
                <a:lnTo>
                  <a:pt x="10006" y="10000"/>
                </a:lnTo>
                <a:lnTo>
                  <a:pt x="6" y="10000"/>
                </a:lnTo>
                <a:cubicBezTo>
                  <a:pt x="1" y="9314"/>
                  <a:pt x="5" y="8961"/>
                  <a:pt x="0" y="8275"/>
                </a:cubicBezTo>
                <a:close/>
              </a:path>
            </a:pathLst>
          </a:custGeom>
          <a:gradFill>
            <a:gsLst>
              <a:gs pos="0">
                <a:srgbClr val="636363"/>
              </a:gs>
              <a:gs pos="100000">
                <a:srgbClr val="636363">
                  <a:lumMod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 userDrawn="1"/>
        </p:nvSpPr>
        <p:spPr bwMode="auto">
          <a:xfrm>
            <a:off x="6347313" y="6597376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57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29" y="5886000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5"/>
          <p:cNvSpPr>
            <a:spLocks noGrp="1"/>
          </p:cNvSpPr>
          <p:nvPr>
            <p:ph type="ctrTitle" hasCustomPrompt="1"/>
          </p:nvPr>
        </p:nvSpPr>
        <p:spPr>
          <a:xfrm>
            <a:off x="450942" y="2278614"/>
            <a:ext cx="8109209" cy="1294402"/>
          </a:xfrm>
          <a:prstGeom prst="rect">
            <a:avLst/>
          </a:prstGeom>
        </p:spPr>
        <p:txBody>
          <a:bodyPr/>
          <a:lstStyle>
            <a:lvl1pPr algn="l">
              <a:defRPr sz="4500" b="1"/>
            </a:lvl1pPr>
          </a:lstStyle>
          <a:p>
            <a:r>
              <a:rPr lang="ko-KR" altLang="en-US">
                <a:solidFill>
                  <a:srgbClr val="373737"/>
                </a:solidFill>
              </a:rPr>
              <a:t>주제목 입력</a:t>
            </a:r>
            <a:endParaRPr lang="ko-KR" altLang="en-US" dirty="0">
              <a:solidFill>
                <a:srgbClr val="373737"/>
              </a:solidFill>
            </a:endParaRPr>
          </a:p>
        </p:txBody>
      </p:sp>
      <p:sp>
        <p:nvSpPr>
          <p:cNvPr id="12" name="부제목 6"/>
          <p:cNvSpPr>
            <a:spLocks noGrp="1"/>
          </p:cNvSpPr>
          <p:nvPr>
            <p:ph type="subTitle" idx="1" hasCustomPrompt="1"/>
          </p:nvPr>
        </p:nvSpPr>
        <p:spPr>
          <a:xfrm>
            <a:off x="450942" y="3981271"/>
            <a:ext cx="8109209" cy="6125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0"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spc="-150">
                <a:solidFill>
                  <a:srgbClr val="636363"/>
                </a:solidFill>
              </a:rPr>
              <a:t>부제목 입력</a:t>
            </a:r>
            <a:endParaRPr lang="ko-KR" altLang="en-US" spc="-150" dirty="0">
              <a:solidFill>
                <a:srgbClr val="6363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059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134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grpSp>
        <p:nvGrpSpPr>
          <p:cNvPr id="136" name="그룹 135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137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  <p:sp>
          <p:nvSpPr>
            <p:cNvPr id="138" name="직사각형 137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1575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챕터 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 rot="5400000">
            <a:off x="3167847" y="1194000"/>
            <a:ext cx="2808312" cy="4254011"/>
          </a:xfrm>
          <a:prstGeom prst="roundRect">
            <a:avLst>
              <a:gd name="adj" fmla="val 627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710884" y="2924947"/>
            <a:ext cx="3716627" cy="136207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 b="1" cap="all" spc="-15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/>
              <a:t>챕터 </a:t>
            </a:r>
            <a:r>
              <a:rPr lang="ko-KR" altLang="en-US" dirty="0"/>
              <a:t>입력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74380" y="2204888"/>
            <a:ext cx="166172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0" latinLnBrk="1"/>
            <a:r>
              <a:rPr lang="en-US" altLang="ko-KR" sz="1700" dirty="0">
                <a:solidFill>
                  <a:srgbClr val="FFC00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CHAPTER </a:t>
            </a:r>
            <a:endParaRPr lang="ko-KR" altLang="en-US" sz="1700" dirty="0">
              <a:solidFill>
                <a:srgbClr val="FFC00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3" name="직각 삼각형 31"/>
          <p:cNvSpPr/>
          <p:nvPr userDrawn="1"/>
        </p:nvSpPr>
        <p:spPr>
          <a:xfrm rot="16200000">
            <a:off x="4503647" y="-4513206"/>
            <a:ext cx="126000" cy="9154706"/>
          </a:xfrm>
          <a:prstGeom prst="rect">
            <a:avLst/>
          </a:prstGeom>
          <a:gradFill>
            <a:gsLst>
              <a:gs pos="0">
                <a:srgbClr val="B1B2AE">
                  <a:lumMod val="90000"/>
                  <a:lumOff val="10000"/>
                </a:srgbClr>
              </a:gs>
              <a:gs pos="100000">
                <a:srgbClr val="B1B2AE">
                  <a:lumMod val="9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pSp>
        <p:nvGrpSpPr>
          <p:cNvPr id="34" name="그룹 33"/>
          <p:cNvGrpSpPr/>
          <p:nvPr userDrawn="1"/>
        </p:nvGrpSpPr>
        <p:grpSpPr>
          <a:xfrm rot="10800000">
            <a:off x="-10706" y="6622852"/>
            <a:ext cx="9154706" cy="235148"/>
            <a:chOff x="-566" y="-1"/>
            <a:chExt cx="9917598" cy="235148"/>
          </a:xfrm>
        </p:grpSpPr>
        <p:sp>
          <p:nvSpPr>
            <p:cNvPr id="35" name="직각 삼각형 31"/>
            <p:cNvSpPr/>
            <p:nvPr userDrawn="1"/>
          </p:nvSpPr>
          <p:spPr>
            <a:xfrm rot="5400000">
              <a:off x="6002032" y="-3789001"/>
              <a:ext cx="126000" cy="7704000"/>
            </a:xfrm>
            <a:prstGeom prst="rect">
              <a:avLst/>
            </a:prstGeom>
            <a:gradFill>
              <a:gsLst>
                <a:gs pos="0">
                  <a:srgbClr val="565656">
                    <a:lumMod val="90000"/>
                    <a:lumOff val="10000"/>
                  </a:srgbClr>
                </a:gs>
                <a:gs pos="100000">
                  <a:srgbClr val="565656">
                    <a:lumMod val="9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sp>
          <p:nvSpPr>
            <p:cNvPr id="36" name="직사각형 35"/>
            <p:cNvSpPr/>
            <p:nvPr userDrawn="1"/>
          </p:nvSpPr>
          <p:spPr>
            <a:xfrm rot="10800000">
              <a:off x="-566" y="1147"/>
              <a:ext cx="2165997" cy="234000"/>
            </a:xfrm>
            <a:prstGeom prst="rect">
              <a:avLst/>
            </a:prstGeom>
            <a:gradFill>
              <a:gsLst>
                <a:gs pos="0">
                  <a:srgbClr val="F5821F">
                    <a:lumMod val="90000"/>
                    <a:lumOff val="10000"/>
                  </a:srgbClr>
                </a:gs>
                <a:gs pos="100000">
                  <a:srgbClr val="F5821F">
                    <a:lumMod val="9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150" latinLnBrk="1"/>
              <a:endParaRPr lang="ko-KR" altLang="en-US" sz="170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</p:grpSp>
      <p:sp>
        <p:nvSpPr>
          <p:cNvPr id="10" name="직각 삼각형 31"/>
          <p:cNvSpPr/>
          <p:nvPr userDrawn="1"/>
        </p:nvSpPr>
        <p:spPr>
          <a:xfrm rot="5400000">
            <a:off x="4508133" y="2534288"/>
            <a:ext cx="127736" cy="425401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3271634" y="2774831"/>
            <a:ext cx="2595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7420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>
          <a:xfrm rot="10800000">
            <a:off x="224680" y="116647"/>
            <a:ext cx="8919318" cy="745015"/>
          </a:xfrm>
          <a:prstGeom prst="rect">
            <a:avLst/>
          </a:prstGeom>
          <a:gradFill flip="none" rotWithShape="1">
            <a:gsLst>
              <a:gs pos="0">
                <a:srgbClr val="636363"/>
              </a:gs>
              <a:gs pos="88000">
                <a:srgbClr val="525252">
                  <a:lumMod val="80000"/>
                </a:srgbClr>
              </a:gs>
              <a:gs pos="34000">
                <a:srgbClr val="636363">
                  <a:lumMod val="9200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3" name="양쪽 모서리가 둥근 사각형 22"/>
          <p:cNvSpPr/>
          <p:nvPr userDrawn="1"/>
        </p:nvSpPr>
        <p:spPr>
          <a:xfrm rot="16200000">
            <a:off x="-147824" y="420115"/>
            <a:ext cx="745017" cy="138057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5821F">
                  <a:lumMod val="90000"/>
                  <a:lumOff val="10000"/>
                </a:srgbClr>
              </a:gs>
              <a:gs pos="100000">
                <a:srgbClr val="F5821F">
                  <a:lumMod val="9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600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4" name="직각 삼각형 31"/>
          <p:cNvSpPr/>
          <p:nvPr userDrawn="1"/>
        </p:nvSpPr>
        <p:spPr>
          <a:xfrm rot="5400000">
            <a:off x="4519903" y="2233907"/>
            <a:ext cx="104190" cy="9143996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0929" y="260648"/>
            <a:ext cx="6108868" cy="423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spc="-150">
                <a:solidFill>
                  <a:schemeClr val="bg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defRPr>
            </a:lvl1pPr>
          </a:lstStyle>
          <a:p>
            <a:r>
              <a:rPr lang="ko-KR" altLang="en-US" dirty="0"/>
              <a:t>제목 입력</a:t>
            </a:r>
          </a:p>
        </p:txBody>
      </p:sp>
    </p:spTree>
    <p:extLst>
      <p:ext uri="{BB962C8B-B14F-4D97-AF65-F5344CB8AC3E}">
        <p14:creationId xmlns:p14="http://schemas.microsoft.com/office/powerpoint/2010/main" val="29758046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마무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3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>
                  <a:lumMod val="98000"/>
                </a:schemeClr>
              </a:gs>
              <a:gs pos="80000">
                <a:srgbClr val="F8F8F8">
                  <a:lumMod val="96000"/>
                </a:srgbClr>
              </a:gs>
              <a:gs pos="100000">
                <a:schemeClr val="bg1">
                  <a:lumMod val="92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 userDrawn="1"/>
        </p:nvSpPr>
        <p:spPr>
          <a:xfrm rot="5400000">
            <a:off x="3563889" y="-91921"/>
            <a:ext cx="2016224" cy="7041841"/>
          </a:xfrm>
          <a:prstGeom prst="roundRect">
            <a:avLst>
              <a:gd name="adj" fmla="val 6277"/>
            </a:avLst>
          </a:prstGeom>
          <a:solidFill>
            <a:srgbClr val="6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813540" y="2989408"/>
            <a:ext cx="5516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0" latinLnBrk="1"/>
            <a:r>
              <a:rPr lang="ko-KR" altLang="en-US" sz="3600" b="1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endParaRPr lang="en-US" altLang="ko-KR" sz="3600" b="1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 defTabSz="914150" latinLnBrk="1"/>
            <a:r>
              <a:rPr lang="en-US" altLang="ko-KR" dirty="0">
                <a:solidFill>
                  <a:prstClr val="white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dirty="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6233723" y="6525934"/>
            <a:ext cx="2811042" cy="21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bliqueBottomRight"/>
              <a:lightRig rig="threePt" dir="t"/>
            </a:scene3d>
          </a:bodyPr>
          <a:lstStyle/>
          <a:p>
            <a:pPr algn="r" defTabSz="914150" latinLnBrk="1">
              <a:spcBef>
                <a:spcPct val="50000"/>
              </a:spcBef>
            </a:pPr>
            <a:r>
              <a:rPr lang="en-US" altLang="ko-KR" sz="820" dirty="0">
                <a:solidFill>
                  <a:prstClr val="black">
                    <a:lumMod val="75000"/>
                    <a:lumOff val="25000"/>
                  </a:prst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LEADING THINK TANK OF KOREA</a:t>
            </a:r>
          </a:p>
        </p:txBody>
      </p:sp>
      <p:pic>
        <p:nvPicPr>
          <p:cNvPr id="11" name="Picture 2" descr="C:\Users\윤승휘\Desktop\제목 없음-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639" y="5814572"/>
            <a:ext cx="1470120" cy="64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각 삼각형 31"/>
          <p:cNvSpPr/>
          <p:nvPr userDrawn="1"/>
        </p:nvSpPr>
        <p:spPr>
          <a:xfrm rot="5400000">
            <a:off x="4508152" y="852324"/>
            <a:ext cx="127737" cy="7041841"/>
          </a:xfrm>
          <a:prstGeom prst="rect">
            <a:avLst/>
          </a:prstGeom>
          <a:gradFill>
            <a:gsLst>
              <a:gs pos="0">
                <a:srgbClr val="E2E2E2">
                  <a:lumMod val="77000"/>
                </a:srgbClr>
              </a:gs>
              <a:gs pos="100000">
                <a:srgbClr val="B1B2AE">
                  <a:lumMod val="74000"/>
                  <a:lumOff val="26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50" latinLnBrk="1"/>
            <a:endParaRPr lang="ko-KR" altLang="en-US" sz="1700">
              <a:solidFill>
                <a:prstClr val="white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096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6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3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6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19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theme" Target="../theme/theme14.xml"/><Relationship Id="rId5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7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theme" Target="../theme/theme15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theme" Target="../theme/theme16.xml"/><Relationship Id="rId5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70" y="365129"/>
            <a:ext cx="7886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70" y="1825625"/>
            <a:ext cx="78866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64" y="6356378"/>
            <a:ext cx="2057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6" y="635637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64" y="6356378"/>
            <a:ext cx="2057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A7731-12B6-475D-98FF-68CED1DCC9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0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4051" r:id="rId1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91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9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04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85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59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64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17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61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61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48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38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85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4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996" y="6480175"/>
            <a:ext cx="457196" cy="2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7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바른고딕" panose="020B0603020101020101" pitchFamily="50" charset="-127"/>
          <a:ea typeface="나눔바른고딕" panose="020B060302010102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edu.go.kr/mec/ots/center.do?mnuBaseId=MNU0000148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183.111.252.207:9090/edutabl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5659" y="-1097281"/>
            <a:ext cx="9144000" cy="4500439"/>
          </a:xfrm>
          <a:solidFill>
            <a:schemeClr val="bg1"/>
          </a:solidFill>
        </p:spPr>
        <p:txBody>
          <a:bodyPr anchor="b"/>
          <a:lstStyle/>
          <a:p>
            <a:pPr algn="ctr"/>
            <a:r>
              <a:rPr lang="ko-KR" altLang="en-US" sz="3600" dirty="0">
                <a:solidFill>
                  <a:srgbClr val="EF8011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경제교육 매트릭스를 활용한 </a:t>
            </a:r>
            <a:br>
              <a:rPr lang="en-US" altLang="ko-KR" sz="3600" dirty="0">
                <a:solidFill>
                  <a:srgbClr val="EF8011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</a:br>
            <a:r>
              <a:rPr lang="ko-KR" altLang="en-US" sz="3600" dirty="0">
                <a:solidFill>
                  <a:srgbClr val="EF8011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경제교육 활성화</a:t>
            </a:r>
            <a:endParaRPr lang="ko-KR" altLang="en-US" sz="3600" dirty="0">
              <a:solidFill>
                <a:schemeClr val="bg1">
                  <a:lumMod val="50000"/>
                </a:schemeClr>
              </a:solidFill>
              <a:latin typeface="HY울릉도B" panose="02030600000101010101" pitchFamily="18" charset="-127"/>
              <a:ea typeface="HY울릉도B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9180" y="3776870"/>
            <a:ext cx="8109209" cy="2137815"/>
          </a:xfrm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dirty="0">
                <a:solidFill>
                  <a:schemeClr val="bg1">
                    <a:lumMod val="50000"/>
                  </a:schemeClr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2022. 5. 19.</a:t>
            </a:r>
            <a:endParaRPr lang="en-US" altLang="ko-KR" sz="2400" b="1" dirty="0">
              <a:solidFill>
                <a:schemeClr val="bg1">
                  <a:lumMod val="50000"/>
                </a:schemeClr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김   은   숙</a:t>
            </a:r>
            <a:endParaRPr lang="en-US" altLang="ko-KR" sz="2600" b="1" dirty="0">
              <a:solidFill>
                <a:schemeClr val="tx1">
                  <a:lumMod val="50000"/>
                  <a:lumOff val="50000"/>
                </a:schemeClr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(</a:t>
            </a:r>
            <a:r>
              <a:rPr lang="ko-KR" alt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한국개발연구원</a:t>
            </a:r>
            <a:r>
              <a:rPr lang="en-US" altLang="ko-KR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)</a:t>
            </a:r>
            <a:endParaRPr lang="ko-KR" alt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264" y="288043"/>
            <a:ext cx="2971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ko-KR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기획재정부</a:t>
            </a:r>
            <a:r>
              <a:rPr lang="ko-KR" altLang="en-US" sz="2000" dirty="0" err="1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ㆍ</a:t>
            </a:r>
            <a:r>
              <a:rPr lang="en-US" altLang="ko-KR" sz="200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KDI </a:t>
            </a:r>
            <a:r>
              <a:rPr lang="ko-KR" altLang="en-US" sz="200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공동 조사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014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3707909" y="2088000"/>
            <a:ext cx="166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15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04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나눔바른고딕" panose="020B0603020101020101" pitchFamily="50" charset="-127"/>
              <a:ea typeface="나눔바른고딕" panose="020B0603020101020101" pitchFamily="50" charset="-127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2132" y="2924947"/>
            <a:ext cx="4073236" cy="1362075"/>
          </a:xfrm>
        </p:spPr>
        <p:txBody>
          <a:bodyPr>
            <a:normAutofit/>
          </a:bodyPr>
          <a:lstStyle/>
          <a:p>
            <a:r>
              <a:rPr lang="ko-KR" altLang="en-US" spc="0" dirty="0"/>
              <a:t>경제교육 매트릭스를 </a:t>
            </a:r>
            <a:br>
              <a:rPr lang="en-US" altLang="ko-KR" spc="0" dirty="0"/>
            </a:br>
            <a:r>
              <a:rPr lang="ko-KR" altLang="en-US" spc="0" dirty="0"/>
              <a:t>활용한 </a:t>
            </a:r>
            <a:r>
              <a:rPr lang="en-US" altLang="ko-KR" spc="0" dirty="0"/>
              <a:t>3</a:t>
            </a:r>
            <a:r>
              <a:rPr lang="ko-KR" altLang="en-US" spc="0" dirty="0"/>
              <a:t>차 조사 결과</a:t>
            </a:r>
            <a:endParaRPr lang="ko-KR" altLang="en-US" b="1" spc="0" dirty="0"/>
          </a:p>
        </p:txBody>
      </p:sp>
    </p:spTree>
    <p:extLst>
      <p:ext uri="{BB962C8B-B14F-4D97-AF65-F5344CB8AC3E}">
        <p14:creationId xmlns:p14="http://schemas.microsoft.com/office/powerpoint/2010/main" val="3861892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600" spc="0" dirty="0"/>
              <a:t>3</a:t>
            </a:r>
            <a:r>
              <a:rPr lang="ko-KR" altLang="en-US" sz="2600" spc="0" dirty="0"/>
              <a:t>차 조사</a:t>
            </a:r>
          </a:p>
        </p:txBody>
      </p:sp>
      <p:sp>
        <p:nvSpPr>
          <p:cNvPr id="23" name="직사각형 22"/>
          <p:cNvSpPr/>
          <p:nvPr/>
        </p:nvSpPr>
        <p:spPr>
          <a:xfrm rot="2511793">
            <a:off x="7766765" y="2980419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145" y="1311135"/>
            <a:ext cx="503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조사기간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 2022. 5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월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(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현재 진행중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)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850" y="2045445"/>
            <a:ext cx="672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조사대상 기관 및 단체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 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총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77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동일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- 5. 13(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금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)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현재 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23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단체 응답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849" y="3087227"/>
            <a:ext cx="7840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</a:t>
            </a:r>
            <a:r>
              <a:rPr lang="ko-KR" altLang="en-US" sz="2000" dirty="0">
                <a:solidFill>
                  <a:prstClr val="black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항목</a:t>
            </a:r>
            <a:r>
              <a:rPr lang="en-US" altLang="ko-KR" sz="2000" dirty="0">
                <a:solidFill>
                  <a:prstClr val="black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: </a:t>
            </a:r>
            <a:r>
              <a:rPr lang="ko-KR" altLang="en-US" sz="2000" dirty="0">
                <a:solidFill>
                  <a:prstClr val="black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매트릭스 내용을 중심으로 문항 구성</a:t>
            </a:r>
            <a:endParaRPr lang="en-US" altLang="ko-KR" sz="2000" dirty="0">
              <a:solidFill>
                <a:prstClr val="black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추가 추진 의향이 있는 교육대상 및 주제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매트릭스 내용을 보고 기존 경제교육 계획을 변경할 의향이 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있는지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변경 의향이 있는 경우 변경 사유 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타 기관과의 협력사업 동참 의향 및 관심 대상 및 주제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협력사업 추진 시 예산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강사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프로그램 등 협력 가능 부분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지역 거점센터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(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지역 본부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지역 분원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협력 기관 등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)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유무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     </a:t>
            </a: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-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15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지역경제교육센터와의 협력추진 의향 등 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49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600" spc="0" dirty="0"/>
              <a:t>3</a:t>
            </a:r>
            <a:r>
              <a:rPr lang="ko-KR" altLang="en-US" sz="2600" spc="0" dirty="0"/>
              <a:t>차 조사 결과 주요 내용</a:t>
            </a:r>
            <a:r>
              <a:rPr lang="en-US" altLang="ko-KR" sz="2600" spc="0" dirty="0"/>
              <a:t>(</a:t>
            </a:r>
            <a:r>
              <a:rPr lang="ko-KR" altLang="en-US" sz="2600" spc="0" dirty="0"/>
              <a:t>현재 </a:t>
            </a:r>
            <a:r>
              <a:rPr lang="en-US" altLang="ko-KR" sz="2600" spc="0" dirty="0"/>
              <a:t>23</a:t>
            </a:r>
            <a:r>
              <a:rPr lang="ko-KR" altLang="en-US" sz="2600" spc="0" dirty="0"/>
              <a:t>개 단체 응답</a:t>
            </a:r>
            <a:r>
              <a:rPr lang="en-US" altLang="ko-KR" sz="2600" spc="0" dirty="0"/>
              <a:t>)</a:t>
            </a:r>
            <a:endParaRPr lang="ko-KR" altLang="en-US" sz="2600" spc="0" dirty="0"/>
          </a:p>
        </p:txBody>
      </p:sp>
      <p:sp>
        <p:nvSpPr>
          <p:cNvPr id="23" name="직사각형 22"/>
          <p:cNvSpPr/>
          <p:nvPr/>
        </p:nvSpPr>
        <p:spPr>
          <a:xfrm rot="2511793">
            <a:off x="7766765" y="3709030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1999" y="1151382"/>
            <a:ext cx="658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endParaRPr kumimoji="0" lang="en-US" altLang="ko-KR" sz="2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788392"/>
              </p:ext>
            </p:extLst>
          </p:nvPr>
        </p:nvGraphicFramePr>
        <p:xfrm>
          <a:off x="365761" y="1087475"/>
          <a:ext cx="8555601" cy="5004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541">
                  <a:extLst>
                    <a:ext uri="{9D8B030D-6E8A-4147-A177-3AD203B41FA5}">
                      <a16:colId xmlns:a16="http://schemas.microsoft.com/office/drawing/2014/main" val="2411022357"/>
                    </a:ext>
                  </a:extLst>
                </a:gridCol>
                <a:gridCol w="3605634">
                  <a:extLst>
                    <a:ext uri="{9D8B030D-6E8A-4147-A177-3AD203B41FA5}">
                      <a16:colId xmlns:a16="http://schemas.microsoft.com/office/drawing/2014/main" val="1464241812"/>
                    </a:ext>
                  </a:extLst>
                </a:gridCol>
                <a:gridCol w="3298426">
                  <a:extLst>
                    <a:ext uri="{9D8B030D-6E8A-4147-A177-3AD203B41FA5}">
                      <a16:colId xmlns:a16="http://schemas.microsoft.com/office/drawing/2014/main" val="2010649084"/>
                    </a:ext>
                  </a:extLst>
                </a:gridCol>
              </a:tblGrid>
              <a:tr h="40520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대상</a:t>
                      </a:r>
                      <a:endParaRPr lang="ko-KR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추가 교육 제안 단체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(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주제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rgbClr val="FFFFFF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협력사업  관심 단체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(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주제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rgbClr val="FFFFFF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777912"/>
                  </a:ext>
                </a:extLst>
              </a:tr>
              <a:tr h="49735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지역아동센터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JA Korea(</a:t>
                      </a:r>
                      <a:r>
                        <a:rPr lang="ko-KR" altLang="en-US" sz="1400" u="none" strike="noStrike" dirty="0">
                          <a:effectLst/>
                        </a:rPr>
                        <a:t>경제 일반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3144554032"/>
                  </a:ext>
                </a:extLst>
              </a:tr>
              <a:tr h="55993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장애인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한국소비자원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사기피해예방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예금보험공사</a:t>
                      </a:r>
                      <a:r>
                        <a:rPr lang="en-US" altLang="ko-KR" sz="1400" u="none" strike="noStrike">
                          <a:effectLst/>
                        </a:rPr>
                        <a:t>(</a:t>
                      </a:r>
                      <a:r>
                        <a:rPr lang="ko-KR" altLang="en-US" sz="1400" u="none" strike="noStrike">
                          <a:effectLst/>
                        </a:rPr>
                        <a:t>예금자보호제도</a:t>
                      </a:r>
                      <a:r>
                        <a:rPr lang="en-US" altLang="ko-KR" sz="1400" u="none" strike="noStrike">
                          <a:effectLst/>
                        </a:rPr>
                        <a:t>, </a:t>
                      </a:r>
                      <a:r>
                        <a:rPr lang="ko-KR" altLang="en-US" sz="1400" u="none" strike="noStrike">
                          <a:effectLst/>
                        </a:rPr>
                        <a:t>금융사기예방 등</a:t>
                      </a:r>
                      <a:r>
                        <a:rPr lang="en-US" altLang="ko-KR" sz="1400" u="none" strike="noStrike">
                          <a:effectLst/>
                        </a:rPr>
                        <a:t>/</a:t>
                      </a:r>
                      <a:r>
                        <a:rPr lang="ko-KR" altLang="en-US" sz="1400" u="none" strike="noStrike">
                          <a:effectLst/>
                        </a:rPr>
                        <a:t>강사지원</a:t>
                      </a:r>
                      <a:r>
                        <a:rPr lang="en-US" altLang="ko-KR" sz="1400" u="none" strike="noStrike">
                          <a:effectLst/>
                        </a:rPr>
                        <a:t>)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2976127579"/>
                  </a:ext>
                </a:extLst>
              </a:tr>
              <a:tr h="406742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한국조폐공사</a:t>
                      </a:r>
                      <a:r>
                        <a:rPr lang="en-US" altLang="ko-KR" sz="1400" u="none" strike="noStrike" spc="-150" dirty="0">
                          <a:effectLst/>
                        </a:rPr>
                        <a:t>(</a:t>
                      </a:r>
                      <a:r>
                        <a:rPr lang="ko-KR" altLang="en-US" sz="1400" u="none" strike="noStrike" spc="-150" dirty="0">
                          <a:effectLst/>
                        </a:rPr>
                        <a:t>경제의  혈액  화폐의 올바른 사용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한국소비자원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사기피해예방</a:t>
                      </a:r>
                      <a:r>
                        <a:rPr lang="en-US" altLang="ko-KR" sz="1400" u="none" strike="noStrike" dirty="0">
                          <a:effectLst/>
                        </a:rPr>
                        <a:t>/</a:t>
                      </a:r>
                      <a:r>
                        <a:rPr lang="ko-KR" altLang="en-US" sz="1400" u="none" strike="noStrike" dirty="0">
                          <a:effectLst/>
                        </a:rPr>
                        <a:t>교재개발</a:t>
                      </a:r>
                      <a:r>
                        <a:rPr lang="en-US" altLang="ko-KR" sz="1400" u="none" strike="noStrike" dirty="0">
                          <a:effectLst/>
                        </a:rPr>
                        <a:t>,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강사지원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KB</a:t>
                      </a:r>
                      <a:r>
                        <a:rPr lang="ko-KR" altLang="en-US" sz="1400" u="none" strike="noStrike" dirty="0">
                          <a:effectLst/>
                        </a:rPr>
                        <a:t>금융공익재단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경제금융교육</a:t>
                      </a:r>
                      <a:r>
                        <a:rPr lang="en-US" altLang="ko-KR" sz="1400" u="none" strike="noStrike" dirty="0">
                          <a:effectLst/>
                        </a:rPr>
                        <a:t>/</a:t>
                      </a:r>
                      <a:r>
                        <a:rPr lang="ko-KR" altLang="en-US" sz="1400" u="none" strike="noStrike" dirty="0">
                          <a:effectLst/>
                        </a:rPr>
                        <a:t>교재 등 교육 프로그램 개발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285446608"/>
                  </a:ext>
                </a:extLst>
              </a:tr>
              <a:tr h="559935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KB</a:t>
                      </a:r>
                      <a:r>
                        <a:rPr lang="ko-KR" altLang="en-US" sz="1400" u="none" strike="noStrike" dirty="0">
                          <a:effectLst/>
                        </a:rPr>
                        <a:t>금융공익재단</a:t>
                      </a:r>
                      <a:r>
                        <a:rPr lang="en-US" altLang="ko-KR" sz="1400" u="none" strike="noStrike" spc="-150" dirty="0">
                          <a:effectLst/>
                        </a:rPr>
                        <a:t>(</a:t>
                      </a:r>
                      <a:r>
                        <a:rPr lang="ko-KR" altLang="en-US" sz="1400" u="none" strike="noStrike" spc="-150" dirty="0">
                          <a:effectLst/>
                        </a:rPr>
                        <a:t>소비</a:t>
                      </a:r>
                      <a:r>
                        <a:rPr lang="en-US" altLang="ko-KR" sz="1400" u="none" strike="noStrike" spc="-150" dirty="0">
                          <a:effectLst/>
                        </a:rPr>
                        <a:t>/</a:t>
                      </a:r>
                      <a:r>
                        <a:rPr lang="ko-KR" altLang="en-US" sz="1400" u="none" strike="noStrike" spc="-150" dirty="0" err="1">
                          <a:effectLst/>
                        </a:rPr>
                        <a:t>지출관리</a:t>
                      </a:r>
                      <a:r>
                        <a:rPr lang="en-US" altLang="ko-KR" sz="1400" u="none" strike="noStrike" spc="-150" dirty="0">
                          <a:effectLst/>
                        </a:rPr>
                        <a:t>, </a:t>
                      </a:r>
                      <a:r>
                        <a:rPr lang="ko-KR" altLang="en-US" sz="1400" u="none" strike="noStrike" spc="-150" dirty="0">
                          <a:effectLst/>
                        </a:rPr>
                        <a:t>사기피해예방</a:t>
                      </a:r>
                      <a:r>
                        <a:rPr lang="en-US" altLang="ko-KR" sz="1400" u="none" strike="noStrike" spc="-150" dirty="0">
                          <a:effectLst/>
                        </a:rPr>
                        <a:t>)</a:t>
                      </a:r>
                      <a:endParaRPr lang="en-US" altLang="ko-KR" sz="1400" b="0" i="0" u="none" strike="noStrike" spc="-15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1632053057"/>
                  </a:ext>
                </a:extLst>
              </a:tr>
              <a:tr h="28312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 err="1">
                          <a:effectLst/>
                        </a:rPr>
                        <a:t>신한은행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소비</a:t>
                      </a:r>
                      <a:r>
                        <a:rPr lang="en-US" altLang="ko-KR" sz="1400" u="none" strike="noStrike" dirty="0">
                          <a:effectLst/>
                        </a:rPr>
                        <a:t>/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지출관리</a:t>
                      </a:r>
                      <a:r>
                        <a:rPr lang="en-US" altLang="ko-KR" sz="1400" u="none" strike="noStrike" dirty="0">
                          <a:effectLst/>
                        </a:rPr>
                        <a:t>, </a:t>
                      </a:r>
                      <a:r>
                        <a:rPr lang="ko-KR" altLang="en-US" sz="1400" u="none" strike="noStrike" dirty="0">
                          <a:effectLst/>
                        </a:rPr>
                        <a:t>사기피해예방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1588334885"/>
                  </a:ext>
                </a:extLst>
              </a:tr>
              <a:tr h="559935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청소년금융교육협의회</a:t>
                      </a:r>
                      <a:r>
                        <a:rPr lang="en-US" altLang="ko-KR" sz="1400" u="none" strike="noStrike" dirty="0">
                          <a:effectLst/>
                        </a:rPr>
                        <a:t> (</a:t>
                      </a:r>
                      <a:r>
                        <a:rPr lang="ko-KR" altLang="en-US" sz="1400" u="none" strike="noStrike" dirty="0">
                          <a:effectLst/>
                        </a:rPr>
                        <a:t>소비</a:t>
                      </a:r>
                      <a:r>
                        <a:rPr lang="en-US" altLang="ko-KR" sz="1400" u="none" strike="noStrike" dirty="0">
                          <a:effectLst/>
                        </a:rPr>
                        <a:t>/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지출관리</a:t>
                      </a:r>
                      <a:r>
                        <a:rPr lang="en-US" altLang="ko-KR" sz="1400" u="none" strike="noStrike" dirty="0">
                          <a:effectLst/>
                        </a:rPr>
                        <a:t>, </a:t>
                      </a:r>
                      <a:r>
                        <a:rPr lang="ko-KR" altLang="en-US" sz="1400" u="none" strike="noStrike" dirty="0">
                          <a:effectLst/>
                        </a:rPr>
                        <a:t>사기피해예방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3655908267"/>
                  </a:ext>
                </a:extLst>
              </a:tr>
              <a:tr h="559935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한국조폐공사</a:t>
                      </a:r>
                      <a:r>
                        <a:rPr lang="en-US" altLang="ko-KR" sz="1400" u="none" strike="noStrike" dirty="0">
                          <a:effectLst/>
                        </a:rPr>
                        <a:t> (</a:t>
                      </a:r>
                      <a:r>
                        <a:rPr lang="ko-KR" altLang="en-US" sz="1400" u="none" strike="noStrike" dirty="0">
                          <a:effectLst/>
                        </a:rPr>
                        <a:t>도전</a:t>
                      </a:r>
                      <a:r>
                        <a:rPr lang="en-US" altLang="ko-KR" sz="1400" u="none" strike="noStrike" dirty="0">
                          <a:effectLst/>
                        </a:rPr>
                        <a:t>!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화폐박사</a:t>
                      </a:r>
                      <a:r>
                        <a:rPr lang="en-US" altLang="ko-KR" sz="1400" u="none" strike="noStrike" dirty="0">
                          <a:effectLst/>
                        </a:rPr>
                        <a:t>- </a:t>
                      </a:r>
                      <a:r>
                        <a:rPr lang="ko-KR" altLang="en-US" sz="1400" u="none" strike="noStrike" dirty="0">
                          <a:effectLst/>
                        </a:rPr>
                        <a:t>화폐에 적용된 위변조방지요소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2697873015"/>
                  </a:ext>
                </a:extLst>
              </a:tr>
              <a:tr h="36181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한국개발연구원</a:t>
                      </a:r>
                      <a:r>
                        <a:rPr lang="en-US" altLang="ko-KR" sz="1400" u="none" strike="noStrike" dirty="0">
                          <a:effectLst/>
                        </a:rPr>
                        <a:t> (</a:t>
                      </a:r>
                      <a:r>
                        <a:rPr lang="ko-KR" altLang="en-US" sz="1400" u="none" strike="noStrike" dirty="0">
                          <a:effectLst/>
                        </a:rPr>
                        <a:t>일상생활에서 필요한 핵심 경제교육 콘텐츠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869" marR="4869" marT="4869" marB="0" anchor="ctr"/>
                </a:tc>
                <a:extLst>
                  <a:ext uri="{0D108BD9-81ED-4DB2-BD59-A6C34878D82A}">
                    <a16:rowId xmlns:a16="http://schemas.microsoft.com/office/drawing/2014/main" val="3516515782"/>
                  </a:ext>
                </a:extLst>
              </a:tr>
              <a:tr h="36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한부모가정</a:t>
                      </a:r>
                      <a:endParaRPr lang="en-US" altLang="ko-KR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  <a:p>
                      <a:pPr algn="ct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미혼모</a:t>
                      </a:r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)</a:t>
                      </a:r>
                    </a:p>
                    <a:p>
                      <a:pPr algn="ctr" fontAlgn="ctr"/>
                      <a:r>
                        <a:rPr lang="ko-KR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청소년금융교육협의회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소비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지출관리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0701368"/>
                  </a:ext>
                </a:extLst>
              </a:tr>
              <a:tr h="361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YWCA</a:t>
                      </a:r>
                      <a:r>
                        <a:rPr lang="ko-KR" alt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연합회</a:t>
                      </a:r>
                      <a:r>
                        <a:rPr lang="en-US" altLang="ko-KR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자산관리</a:t>
                      </a:r>
                      <a:r>
                        <a:rPr lang="en-US" altLang="ko-KR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수입과 지출</a:t>
                      </a:r>
                      <a:r>
                        <a:rPr lang="en-US" altLang="ko-KR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신용과 부채</a:t>
                      </a:r>
                      <a:r>
                        <a:rPr lang="en-US" altLang="ko-KR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226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27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600" spc="0" dirty="0"/>
              <a:t>3</a:t>
            </a:r>
            <a:r>
              <a:rPr lang="ko-KR" altLang="en-US" sz="2600" spc="0" dirty="0"/>
              <a:t>차 조사 결과 주요 내용</a:t>
            </a:r>
          </a:p>
        </p:txBody>
      </p:sp>
      <p:sp>
        <p:nvSpPr>
          <p:cNvPr id="23" name="직사각형 22"/>
          <p:cNvSpPr/>
          <p:nvPr/>
        </p:nvSpPr>
        <p:spPr>
          <a:xfrm rot="2511793">
            <a:off x="7766765" y="3709030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1999" y="1151382"/>
            <a:ext cx="658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endParaRPr kumimoji="0" lang="en-US" altLang="ko-KR" sz="2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698608"/>
              </p:ext>
            </p:extLst>
          </p:nvPr>
        </p:nvGraphicFramePr>
        <p:xfrm>
          <a:off x="450935" y="1065478"/>
          <a:ext cx="8414768" cy="503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547">
                  <a:extLst>
                    <a:ext uri="{9D8B030D-6E8A-4147-A177-3AD203B41FA5}">
                      <a16:colId xmlns:a16="http://schemas.microsoft.com/office/drawing/2014/main" val="2411022357"/>
                    </a:ext>
                  </a:extLst>
                </a:gridCol>
                <a:gridCol w="3894038">
                  <a:extLst>
                    <a:ext uri="{9D8B030D-6E8A-4147-A177-3AD203B41FA5}">
                      <a16:colId xmlns:a16="http://schemas.microsoft.com/office/drawing/2014/main" val="1464241812"/>
                    </a:ext>
                  </a:extLst>
                </a:gridCol>
                <a:gridCol w="3254183">
                  <a:extLst>
                    <a:ext uri="{9D8B030D-6E8A-4147-A177-3AD203B41FA5}">
                      <a16:colId xmlns:a16="http://schemas.microsoft.com/office/drawing/2014/main" val="2010649084"/>
                    </a:ext>
                  </a:extLst>
                </a:gridCol>
              </a:tblGrid>
              <a:tr h="11699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대상</a:t>
                      </a:r>
                      <a:endParaRPr lang="ko-KR" alt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추가 교육 제안 단체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(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주제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rgbClr val="FFFFFF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협력사업  관심 단체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(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주제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rgbClr val="FFFFFF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4869" marR="4869" marT="486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777912"/>
                  </a:ext>
                </a:extLst>
              </a:tr>
              <a:tr h="2148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다문화가정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한국조폐공사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경제의 혈액 화폐의 올바른 사용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수출입은행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필수금융상식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예산지원</a:t>
                      </a:r>
                      <a:b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지정기부금단체 한정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ko-KR" alt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264480"/>
                  </a:ext>
                </a:extLst>
              </a:tr>
              <a:tr h="21480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한국조폐공사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도전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화폐박사</a:t>
                      </a:r>
                      <a:b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화폐에 적용된 위변조방지요소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0948858"/>
                  </a:ext>
                </a:extLst>
              </a:tr>
              <a:tr h="21480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한국개발연구원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일상생활에서 필요한 핵심 경제교육 콘텐츠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594691"/>
                  </a:ext>
                </a:extLst>
              </a:tr>
              <a:tr h="2148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북한이탈주민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서민금융진흥원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소비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지출관리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가계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재무관리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대출관리</a:t>
                      </a:r>
                      <a:r>
                        <a:rPr lang="en-US" altLang="ko-K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서민금융진흥원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소비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지출관리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교육영상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지원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 지원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한국소비자원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교재개발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강사지원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9229691"/>
                  </a:ext>
                </a:extLst>
              </a:tr>
              <a:tr h="42961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한국소비자원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1947872"/>
                  </a:ext>
                </a:extLst>
              </a:tr>
              <a:tr h="40603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신용유의자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신용회복위원회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소비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지출관리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신용회복위원회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대출관리</a:t>
                      </a:r>
                      <a:r>
                        <a:rPr lang="en-US" altLang="ko-K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 지원</a:t>
                      </a:r>
                      <a:r>
                        <a:rPr lang="en-US" altLang="ko-K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7245362"/>
                  </a:ext>
                </a:extLst>
              </a:tr>
              <a:tr h="6334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자활근로자</a:t>
                      </a:r>
                      <a:endParaRPr lang="ko-KR" alt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7529886"/>
                  </a:ext>
                </a:extLst>
              </a:tr>
              <a:tr h="1900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자립준비청년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보호종료이동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)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금융과행복네트워크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사회적경제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신용대출관리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2414633"/>
                  </a:ext>
                </a:extLst>
              </a:tr>
              <a:tr h="19002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청소년금융교육협의회</a:t>
                      </a:r>
                      <a:r>
                        <a:rPr lang="en-US" altLang="ko-K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소비</a:t>
                      </a:r>
                      <a:r>
                        <a:rPr lang="en-US" altLang="ko-K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지출관리</a:t>
                      </a:r>
                      <a:r>
                        <a:rPr lang="en-US" altLang="ko-K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228104"/>
                  </a:ext>
                </a:extLst>
              </a:tr>
              <a:tr h="19002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한국개발연구원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일상생활에서 필요한 핵심 경제교육 콘텐츠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5788600"/>
                  </a:ext>
                </a:extLst>
              </a:tr>
              <a:tr h="19002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재소자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7468462"/>
                  </a:ext>
                </a:extLst>
              </a:tr>
              <a:tr h="1900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보호소년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, 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위탁소년</a:t>
                      </a:r>
                      <a:endParaRPr lang="ko-KR" alt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금융과행복네트워크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투자관리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신용대출관리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1986986"/>
                  </a:ext>
                </a:extLst>
              </a:tr>
              <a:tr h="126683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서민금융진흥원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소비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지출관리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사기피해예방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대출관리</a:t>
                      </a:r>
                      <a:r>
                        <a:rPr lang="en-US" altLang="ko-K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0718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911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69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z="2600" spc="0" dirty="0"/>
              <a:t>경제교육 활성화 방안</a:t>
            </a:r>
          </a:p>
        </p:txBody>
      </p:sp>
      <p:sp>
        <p:nvSpPr>
          <p:cNvPr id="23" name="직사각형 22"/>
          <p:cNvSpPr/>
          <p:nvPr/>
        </p:nvSpPr>
        <p:spPr>
          <a:xfrm rot="2511793">
            <a:off x="7766765" y="4074802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935" y="1566407"/>
            <a:ext cx="84522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 latinLnBrk="1">
              <a:buClr>
                <a:srgbClr val="EF8011"/>
              </a:buClr>
              <a:buFont typeface="Wingdings" panose="05000000000000000000" pitchFamily="2" charset="2"/>
              <a:buChar char="v"/>
            </a:pPr>
            <a:r>
              <a:rPr lang="ko-KR" altLang="en-US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경제교육 매트릭스 결과를 토대로 </a:t>
            </a:r>
            <a:r>
              <a:rPr lang="ko-KR" altLang="en-US" sz="2000" b="1" spc="-150" dirty="0" err="1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대상별</a:t>
            </a:r>
            <a:r>
              <a:rPr lang="en-US" altLang="ko-KR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· </a:t>
            </a:r>
            <a:r>
              <a:rPr lang="ko-KR" altLang="en-US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주제별</a:t>
            </a:r>
            <a:r>
              <a:rPr lang="en-US" altLang="ko-KR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· </a:t>
            </a:r>
            <a:r>
              <a:rPr lang="ko-KR" altLang="en-US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지역별로 부족한 </a:t>
            </a:r>
            <a:endParaRPr lang="en-US" altLang="ko-KR" sz="2000" b="1" spc="-150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r>
              <a:rPr lang="en-US" altLang="ko-KR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     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부분에 대한 공급이 확대될 수 있는 방안을 마련</a:t>
            </a: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  - 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경제교육 공급이 필요한 대상을 선정한 후</a:t>
            </a: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</a:t>
            </a:r>
            <a:r>
              <a:rPr lang="ko-KR" altLang="en-US" sz="2000" b="1" dirty="0" err="1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대상별로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분과를 구성</a:t>
            </a: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     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하여</a:t>
            </a: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분과가 원활히 작동될 수 있도록 지원</a:t>
            </a: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</a:t>
            </a:r>
            <a:endParaRPr lang="ko-KR" altLang="en-US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/>
            <a:endParaRPr lang="en-US" altLang="ko-KR" sz="2000" b="1" dirty="0"/>
          </a:p>
          <a:p>
            <a:pPr fontAlgn="base" latinLnBrk="1">
              <a:buClr>
                <a:srgbClr val="EF8011"/>
              </a:buClr>
            </a:pP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  - </a:t>
            </a:r>
            <a:r>
              <a:rPr lang="ko-KR" altLang="en-US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분과 모임을 활성화하는 가운데</a:t>
            </a:r>
            <a:r>
              <a:rPr lang="en-US" altLang="ko-KR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</a:t>
            </a:r>
            <a:r>
              <a:rPr lang="ko-KR" altLang="en-US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금융교육협의회</a:t>
            </a:r>
            <a:r>
              <a:rPr lang="en-US" altLang="ko-KR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, </a:t>
            </a:r>
            <a:r>
              <a:rPr lang="ko-KR" altLang="en-US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지역경제교육센터가</a:t>
            </a:r>
            <a:endParaRPr lang="en-US" altLang="ko-KR" sz="2000" b="1" spc="-150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     참여할 수 있도록 협력방안 모색</a:t>
            </a: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endParaRPr lang="ko-KR" altLang="en-US" sz="2000" dirty="0"/>
          </a:p>
          <a:p>
            <a:pPr fontAlgn="base" latinLnBrk="1">
              <a:buClr>
                <a:srgbClr val="EF8011"/>
              </a:buClr>
            </a:pP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  - </a:t>
            </a:r>
            <a:r>
              <a:rPr lang="ko-KR" altLang="en-US" sz="2000" b="1" spc="-150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향후 보다 많은 경제교육 단체가 참여할 수 있도록 상하반기 워크숍을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</a:t>
            </a: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     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통해 분과 활동 사례 공유</a:t>
            </a:r>
            <a:endParaRPr lang="ko-KR" altLang="en-US" sz="16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83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z="2600" spc="0" dirty="0"/>
              <a:t>향후 일정</a:t>
            </a:r>
          </a:p>
        </p:txBody>
      </p:sp>
      <p:sp>
        <p:nvSpPr>
          <p:cNvPr id="23" name="직사각형 22"/>
          <p:cNvSpPr/>
          <p:nvPr/>
        </p:nvSpPr>
        <p:spPr>
          <a:xfrm rot="2511793">
            <a:off x="7766765" y="4074802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742" y="1280160"/>
            <a:ext cx="84522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 latinLnBrk="1">
              <a:buClr>
                <a:srgbClr val="EF8011"/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경제교육 현황조사 결과를 중심으로 </a:t>
            </a:r>
            <a:r>
              <a:rPr lang="ko-KR" altLang="en-US" sz="2000" b="1" dirty="0" err="1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분과별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경제교육 사업 내용을 정리하여 경제교육단체협의회 워크숍에서 공유 및 논의</a:t>
            </a: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marL="342900" indent="-342900" fontAlgn="base" latinLnBrk="1">
              <a:buClr>
                <a:srgbClr val="EF8011"/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실태 및 설문조사 결과를 반영해 교육대상별로 분과 구성</a:t>
            </a: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(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안</a:t>
            </a: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) 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마련</a:t>
            </a:r>
          </a:p>
          <a:p>
            <a:pPr fontAlgn="base" latinLnBrk="1"/>
            <a:r>
              <a:rPr lang="ko-KR" altLang="en-US" dirty="0"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  </a:t>
            </a:r>
            <a:r>
              <a:rPr lang="ko-KR" altLang="en-US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* </a:t>
            </a:r>
            <a:r>
              <a:rPr lang="en-US" altLang="ko-KR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3~4</a:t>
            </a:r>
            <a:r>
              <a:rPr lang="ko-KR" altLang="en-US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개 분과로 구성할 예정이며</a:t>
            </a:r>
            <a:r>
              <a:rPr lang="en-US" altLang="ko-KR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, </a:t>
            </a:r>
            <a:r>
              <a:rPr lang="ko-KR" altLang="en-US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해당 단체의 의견에 따라 변경 가능      </a:t>
            </a:r>
            <a:endParaRPr lang="en-US" altLang="ko-KR" dirty="0">
              <a:solidFill>
                <a:srgbClr val="0000FF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fontAlgn="base" latinLnBrk="1"/>
            <a:r>
              <a:rPr lang="en-US" altLang="ko-KR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        (</a:t>
            </a:r>
            <a:r>
              <a:rPr lang="ko-KR" altLang="en-US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추후 조사 예정</a:t>
            </a:r>
            <a:r>
              <a:rPr lang="en-US" altLang="ko-KR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)</a:t>
            </a:r>
          </a:p>
          <a:p>
            <a:pPr fontAlgn="base" latinLnBrk="1"/>
            <a:endParaRPr lang="en-US" altLang="ko-KR" sz="2000" b="1" dirty="0"/>
          </a:p>
          <a:p>
            <a:pPr marL="342900" indent="-342900" fontAlgn="base" latinLnBrk="1">
              <a:buClr>
                <a:srgbClr val="EF8011"/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/>
              <a:t> </a:t>
            </a:r>
            <a:r>
              <a:rPr lang="ko-KR" altLang="en-US" sz="2000" b="1" dirty="0" err="1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분과별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 모임을 통해 협력사업 추진 방안 모색 및 추진계획 수립</a:t>
            </a:r>
            <a:endParaRPr lang="en-US" altLang="ko-KR" sz="2000" b="1" dirty="0"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  <a:p>
            <a:pPr fontAlgn="base" latinLnBrk="1">
              <a:buClr>
                <a:srgbClr val="EF8011"/>
              </a:buClr>
            </a:pPr>
            <a:endParaRPr lang="ko-KR" altLang="en-US" sz="2000" dirty="0"/>
          </a:p>
          <a:p>
            <a:pPr marL="342900" indent="-342900" fontAlgn="base" latinLnBrk="1">
              <a:buClr>
                <a:srgbClr val="EF8011"/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/>
              <a:t> 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정리</a:t>
            </a:r>
            <a:r>
              <a:rPr lang="en-US" altLang="ko-KR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·</a:t>
            </a:r>
            <a:r>
              <a:rPr lang="ko-KR" altLang="en-US" sz="2000" b="1" dirty="0">
                <a:latin typeface="경기천년제목 Bold" panose="02020803020101020101" pitchFamily="18" charset="-127"/>
                <a:ea typeface="경기천년제목 Bold" panose="02020803020101020101" pitchFamily="18" charset="-127"/>
              </a:rPr>
              <a:t>조정된 내용을 경제교육관리위원회* 안건으로 제출</a:t>
            </a:r>
          </a:p>
          <a:p>
            <a:pPr fontAlgn="base" latinLnBrk="1"/>
            <a:r>
              <a:rPr lang="ko-KR" altLang="en-US" sz="2000" dirty="0"/>
              <a:t>    </a:t>
            </a:r>
            <a:r>
              <a:rPr lang="ko-KR" altLang="en-US" dirty="0">
                <a:solidFill>
                  <a:srgbClr val="0000FF"/>
                </a:solidFill>
              </a:rPr>
              <a:t>* 기획재정부는 </a:t>
            </a:r>
            <a:r>
              <a:rPr lang="en-US" altLang="ko-KR" dirty="0">
                <a:solidFill>
                  <a:srgbClr val="0000FF"/>
                </a:solidFill>
              </a:rPr>
              <a:t>『</a:t>
            </a:r>
            <a:r>
              <a:rPr lang="ko-KR" altLang="en-US" dirty="0">
                <a:solidFill>
                  <a:srgbClr val="0000FF"/>
                </a:solidFill>
              </a:rPr>
              <a:t>경제교육지원법</a:t>
            </a:r>
            <a:r>
              <a:rPr lang="en-US" altLang="ko-KR" dirty="0">
                <a:solidFill>
                  <a:srgbClr val="0000FF"/>
                </a:solidFill>
              </a:rPr>
              <a:t>』</a:t>
            </a:r>
            <a:r>
              <a:rPr lang="ko-KR" altLang="en-US" dirty="0">
                <a:solidFill>
                  <a:srgbClr val="0000FF"/>
                </a:solidFill>
              </a:rPr>
              <a:t>에 따라 경제교육 정책의 수립 및    </a:t>
            </a:r>
            <a:endParaRPr lang="en-US" altLang="ko-KR" dirty="0">
              <a:solidFill>
                <a:srgbClr val="0000FF"/>
              </a:solidFill>
            </a:endParaRPr>
          </a:p>
          <a:p>
            <a:pPr fontAlgn="base" latinLnBrk="1"/>
            <a:r>
              <a:rPr lang="en-US" altLang="ko-KR" dirty="0">
                <a:solidFill>
                  <a:srgbClr val="0000FF"/>
                </a:solidFill>
              </a:rPr>
              <a:t>        </a:t>
            </a:r>
            <a:r>
              <a:rPr lang="ko-KR" altLang="en-US" dirty="0">
                <a:solidFill>
                  <a:srgbClr val="0000FF"/>
                </a:solidFill>
              </a:rPr>
              <a:t>조정 등을 위해 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경제교육관리위원회</a:t>
            </a:r>
            <a:r>
              <a:rPr lang="ko-KR" altLang="en-US" dirty="0">
                <a:solidFill>
                  <a:srgbClr val="0000FF"/>
                </a:solidFill>
              </a:rPr>
              <a:t>를 구성</a:t>
            </a:r>
            <a:r>
              <a:rPr lang="en-US" altLang="ko-KR" dirty="0">
                <a:solidFill>
                  <a:srgbClr val="0000FF"/>
                </a:solidFill>
              </a:rPr>
              <a:t>·</a:t>
            </a:r>
            <a:r>
              <a:rPr lang="ko-KR" altLang="en-US" dirty="0">
                <a:solidFill>
                  <a:srgbClr val="0000FF"/>
                </a:solidFill>
              </a:rPr>
              <a:t>운영하고 있음</a:t>
            </a:r>
            <a:r>
              <a:rPr lang="en-US" altLang="ko-KR" dirty="0">
                <a:solidFill>
                  <a:srgbClr val="0000FF"/>
                </a:solidFill>
              </a:rPr>
              <a:t>.</a:t>
            </a:r>
            <a:endParaRPr lang="ko-KR" altLang="en-US" dirty="0">
              <a:solidFill>
                <a:srgbClr val="0000FF"/>
              </a:solidFill>
            </a:endParaRPr>
          </a:p>
          <a:p>
            <a:pPr lvl="0" latinLnBrk="1">
              <a:buClr>
                <a:srgbClr val="EF8011"/>
              </a:buClr>
              <a:defRPr/>
            </a:pPr>
            <a:endParaRPr lang="ko-KR" altLang="en-US" sz="16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03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z="2600" spc="0" dirty="0"/>
              <a:t>별첨</a:t>
            </a:r>
            <a:r>
              <a:rPr lang="en-US" altLang="ko-KR" sz="2600" spc="0" dirty="0"/>
              <a:t>: </a:t>
            </a:r>
            <a:r>
              <a:rPr lang="ko-KR" altLang="en-US" sz="2600" spc="0" dirty="0"/>
              <a:t>설문조사 대상 기관 및 단체</a:t>
            </a:r>
            <a:r>
              <a:rPr lang="en-US" altLang="ko-KR" sz="2600" spc="0" dirty="0"/>
              <a:t>(</a:t>
            </a:r>
            <a:r>
              <a:rPr lang="ko-KR" altLang="en-US" sz="2600" spc="0" dirty="0"/>
              <a:t>총 </a:t>
            </a:r>
            <a:r>
              <a:rPr lang="en-US" altLang="ko-KR" sz="2600" spc="0" dirty="0"/>
              <a:t>77</a:t>
            </a:r>
            <a:r>
              <a:rPr lang="ko-KR" altLang="en-US" sz="2600" spc="0" dirty="0"/>
              <a:t>개</a:t>
            </a:r>
            <a:r>
              <a:rPr lang="en-US" altLang="ko-KR" sz="2600" spc="0" dirty="0"/>
              <a:t>)</a:t>
            </a:r>
            <a:endParaRPr lang="ko-KR" altLang="en-US" sz="2600" spc="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93476"/>
              </p:ext>
            </p:extLst>
          </p:nvPr>
        </p:nvGraphicFramePr>
        <p:xfrm>
          <a:off x="392223" y="1002018"/>
          <a:ext cx="8593742" cy="4364929"/>
        </p:xfrm>
        <a:graphic>
          <a:graphicData uri="http://schemas.openxmlformats.org/drawingml/2006/table">
            <a:tbl>
              <a:tblPr/>
              <a:tblGrid>
                <a:gridCol w="1609432">
                  <a:extLst>
                    <a:ext uri="{9D8B030D-6E8A-4147-A177-3AD203B41FA5}">
                      <a16:colId xmlns:a16="http://schemas.microsoft.com/office/drawing/2014/main" val="1098178475"/>
                    </a:ext>
                  </a:extLst>
                </a:gridCol>
                <a:gridCol w="6393590">
                  <a:extLst>
                    <a:ext uri="{9D8B030D-6E8A-4147-A177-3AD203B41FA5}">
                      <a16:colId xmlns:a16="http://schemas.microsoft.com/office/drawing/2014/main" val="1532319547"/>
                    </a:ext>
                  </a:extLst>
                </a:gridCol>
                <a:gridCol w="590720">
                  <a:extLst>
                    <a:ext uri="{9D8B030D-6E8A-4147-A177-3AD203B41FA5}">
                      <a16:colId xmlns:a16="http://schemas.microsoft.com/office/drawing/2014/main" val="2470588333"/>
                    </a:ext>
                  </a:extLst>
                </a:gridCol>
              </a:tblGrid>
              <a:tr h="27239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분류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제목 Light" panose="02020403020101020101" pitchFamily="18" charset="-127"/>
                        <a:ea typeface="경기천년제목 Light" panose="0202040302010102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단체명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제목 Light" panose="02020403020101020101" pitchFamily="18" charset="-127"/>
                        <a:ea typeface="경기천년제목 Light" panose="0202040302010102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제목 Light" panose="02020403020101020101" pitchFamily="18" charset="-127"/>
                        <a:ea typeface="경기천년제목 Light" panose="0202040302010102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835329"/>
                  </a:ext>
                </a:extLst>
              </a:tr>
              <a:tr h="5506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정부부처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00" baseline="0" dirty="0">
                          <a:solidFill>
                            <a:schemeClr val="tx1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고용노동부</a:t>
                      </a:r>
                      <a:r>
                        <a:rPr lang="en-US" altLang="ko-KR" sz="1200" kern="0" spc="-100" baseline="0" dirty="0">
                          <a:solidFill>
                            <a:schemeClr val="tx1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 </a:t>
                      </a:r>
                      <a:r>
                        <a:rPr lang="ko-KR" altLang="en-US" sz="1200" kern="0" spc="-100" baseline="0" dirty="0">
                          <a:solidFill>
                            <a:schemeClr val="tx1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공정거래위원회</a:t>
                      </a:r>
                      <a:r>
                        <a:rPr lang="en-US" altLang="ko-KR" sz="1200" kern="0" spc="-100" baseline="0" dirty="0">
                          <a:solidFill>
                            <a:schemeClr val="tx1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 </a:t>
                      </a:r>
                      <a:r>
                        <a:rPr lang="ko-KR" altLang="en-US" sz="1200" kern="0" spc="-100" baseline="0" dirty="0">
                          <a:solidFill>
                            <a:schemeClr val="tx1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교육부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국세청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금융위원회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 </a:t>
                      </a:r>
                      <a:r>
                        <a:rPr lang="ko-KR" altLang="en-US" sz="1200" kern="0" spc="-100" baseline="0" dirty="0" err="1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기획재정부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  중소벤처기업부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 </a:t>
                      </a:r>
                      <a:r>
                        <a:rPr lang="ko-KR" altLang="en-US" sz="1200" kern="0" spc="-100" baseline="0" dirty="0" err="1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행정안전부</a:t>
                      </a:r>
                      <a:endParaRPr lang="ko-KR" altLang="en-US" sz="1200" kern="0" spc="-100" baseline="0" dirty="0">
                        <a:solidFill>
                          <a:srgbClr val="000000"/>
                        </a:solidFill>
                        <a:effectLst/>
                        <a:latin typeface="경기천년제목 Light" panose="02020403020101020101" pitchFamily="18" charset="-127"/>
                        <a:ea typeface="경기천년제목 Light" panose="0202040302010102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8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63864"/>
                  </a:ext>
                </a:extLst>
              </a:tr>
              <a:tr h="35928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경제교육단체협의회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BNK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금융그룹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EBS(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한국교육방송공사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), IBK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기업은행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JA Korea, KB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금융공익재단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KDB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산업은행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경제정의실천시민연합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금융과행복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네트워크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노사발전재단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농협금융지주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대한상공회의소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매일경제신문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 서민금융진흥원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서울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YMCA,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소비자공익네트워크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수출입은행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신용</a:t>
                      </a:r>
                      <a:r>
                        <a:rPr lang="ko-KR" altLang="en-US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회복위원회</a:t>
                      </a:r>
                      <a:r>
                        <a:rPr lang="en-US" altLang="ko-KR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㈜</a:t>
                      </a:r>
                      <a:r>
                        <a:rPr lang="ko-KR" altLang="en-US" sz="1200" kern="0" spc="-10" dirty="0" err="1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신한은행</a:t>
                      </a:r>
                      <a:r>
                        <a:rPr lang="en-US" altLang="ko-KR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예금보험공사</a:t>
                      </a:r>
                      <a:r>
                        <a:rPr lang="en-US" altLang="ko-KR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우리은행</a:t>
                      </a:r>
                      <a:r>
                        <a:rPr lang="en-US" altLang="ko-KR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전국경제인연합회</a:t>
                      </a:r>
                      <a:r>
                        <a:rPr lang="en-US" altLang="ko-KR" sz="1200" kern="0" spc="-1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 중소기업중앙회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청소년금융교육협의회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파이낸셜뉴스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FN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이노에듀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포스코 </a:t>
                      </a:r>
                      <a:r>
                        <a:rPr lang="ko-KR" alt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인재창조원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하나금융지주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한겨레경제사회연구원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YWCA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연합회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한국개발연구원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한국경영자총협회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한국경제신문 경제교육연구소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한국노동연구원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한국노동조합총연맹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한국무역협회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 발전인재개발원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한국사회적기업진흥원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한국소비자원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한국스카우트연맹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한국재정정보원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한국조폐공사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한국주택금융공사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41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93111"/>
                  </a:ext>
                </a:extLst>
              </a:tr>
              <a:tr h="8658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금융교육협의회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경기천년제목 Light" panose="02020403020101020101" pitchFamily="18" charset="-127"/>
                        <a:ea typeface="경기천년제목 Light" panose="0202040302010102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한국은행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금융감독원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금융교육학회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금융연구원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생명보험협회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손해보험협회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 시니어금융교육협의회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 err="1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신협중앙회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여신협회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저축은행중앙회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투자자교육협의회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 err="1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한국금융소비자보호재단</a:t>
                      </a:r>
                      <a:r>
                        <a:rPr lang="en-US" altLang="ko-KR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-100" baseline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한국은행 </a:t>
                      </a:r>
                      <a:endParaRPr lang="en-US" altLang="ko-KR" sz="1200" kern="0" spc="-100" baseline="0" dirty="0">
                        <a:solidFill>
                          <a:srgbClr val="000000"/>
                        </a:solidFill>
                        <a:effectLst/>
                        <a:latin typeface="경기천년제목 Light" panose="02020403020101020101" pitchFamily="18" charset="-127"/>
                        <a:ea typeface="경기천년제목 Light" panose="0202040302010102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중복가입 단체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: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예금보험공사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서민금융진흥원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신용회복위원회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청소년금융교육협의회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한국소비자원은 </a:t>
                      </a:r>
                      <a:r>
                        <a:rPr lang="ko-KR" altLang="en-US" sz="1200" kern="0" spc="0" dirty="0" err="1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경교협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 회원사로 취합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FF"/>
                        </a:solidFill>
                        <a:effectLst/>
                        <a:latin typeface="경기천년제목 Light" panose="02020403020101020101" pitchFamily="18" charset="-127"/>
                        <a:ea typeface="경기천년제목 Light" panose="0202040302010102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13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157041"/>
                  </a:ext>
                </a:extLst>
              </a:tr>
              <a:tr h="54642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지역경제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교육센터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강원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경남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경북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광주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대구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대전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/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세종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부산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서울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/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인천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울산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전남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전북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제주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충남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충북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15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8032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6418" y="1846263"/>
            <a:ext cx="1263862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347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z="2600" spc="0" dirty="0"/>
              <a:t>별첨</a:t>
            </a:r>
            <a:r>
              <a:rPr lang="en-US" altLang="ko-KR" sz="2600" spc="0" dirty="0"/>
              <a:t>: </a:t>
            </a:r>
            <a:r>
              <a:rPr lang="ko-KR" altLang="en-US" sz="2600" spc="0" dirty="0"/>
              <a:t>지역경제교육센터 소재지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6418" y="1846263"/>
            <a:ext cx="1263862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755474"/>
              </p:ext>
            </p:extLst>
          </p:nvPr>
        </p:nvGraphicFramePr>
        <p:xfrm>
          <a:off x="486733" y="994085"/>
          <a:ext cx="8094254" cy="4437146"/>
        </p:xfrm>
        <a:graphic>
          <a:graphicData uri="http://schemas.openxmlformats.org/drawingml/2006/table">
            <a:tbl>
              <a:tblPr/>
              <a:tblGrid>
                <a:gridCol w="3810138">
                  <a:extLst>
                    <a:ext uri="{9D8B030D-6E8A-4147-A177-3AD203B41FA5}">
                      <a16:colId xmlns:a16="http://schemas.microsoft.com/office/drawing/2014/main" val="3855495192"/>
                    </a:ext>
                  </a:extLst>
                </a:gridCol>
                <a:gridCol w="4284116">
                  <a:extLst>
                    <a:ext uri="{9D8B030D-6E8A-4147-A177-3AD203B41FA5}">
                      <a16:colId xmlns:a16="http://schemas.microsoft.com/office/drawing/2014/main" val="253948589"/>
                    </a:ext>
                  </a:extLst>
                </a:gridCol>
              </a:tblGrid>
              <a:tr h="28932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지역 센터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소재지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52735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강원지역경제교육센터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강원도 원주시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85304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경기지역경제교육센터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서울특별시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525706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경남지역경제교육센터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 경상남도 창원시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205454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경북지역경제교육센터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경상북도 영주시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912985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광주지역경제교육센터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전라남도 나주시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778574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대구지역경제교육센터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대구광역시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258019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대전세종지역경제교육센터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대전광역시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265078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부산지역경제교육센터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부산직할시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183187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서울인천지역경제교육센터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서울특별시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422383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울산지역경제교육센터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울산광역시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523848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전남지역경제교육센터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전라남도 무안군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101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전북지역경제교육센터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전라북도 전주시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464286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제주지역경제교육센터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제주특별자치도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79146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충남지역경제교육센터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충청남도 홍성군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008990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충북지역경제교육센터</a:t>
                      </a:r>
                    </a:p>
                  </a:txBody>
                  <a:tcPr marL="10120" marR="10120" marT="10120" marB="10120" anchor="ctr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경기천년제목 Light" panose="02020403020101020101" pitchFamily="18" charset="-127"/>
                          <a:ea typeface="경기천년제목 Light" panose="02020403020101020101" pitchFamily="18" charset="-127"/>
                        </a:rPr>
                        <a:t>충청북도 청주시</a:t>
                      </a:r>
                    </a:p>
                  </a:txBody>
                  <a:tcPr marL="10120" marR="10120" marT="10120" marB="1012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51895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36888" y="1706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39034" y="5650338"/>
            <a:ext cx="798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indent="-1714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1200" kern="0" dirty="0" err="1">
                <a:solidFill>
                  <a:srgbClr val="00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기획재정부</a:t>
            </a:r>
            <a:r>
              <a:rPr lang="ko-KR" altLang="en-US" sz="1200" kern="0" dirty="0">
                <a:solidFill>
                  <a:srgbClr val="00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 </a:t>
            </a:r>
            <a:r>
              <a:rPr lang="ko-KR" altLang="en-US" sz="1200" kern="0" dirty="0" err="1">
                <a:solidFill>
                  <a:srgbClr val="00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경제배움</a:t>
            </a:r>
            <a:r>
              <a:rPr lang="en-US" altLang="ko-KR" sz="1200" kern="0" dirty="0">
                <a:solidFill>
                  <a:srgbClr val="00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e </a:t>
            </a:r>
            <a:r>
              <a:rPr lang="ko-KR" altLang="en-US" sz="1200" kern="0" dirty="0">
                <a:solidFill>
                  <a:srgbClr val="000000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</a:rPr>
              <a:t>지역경제교육센터 소개</a:t>
            </a:r>
            <a:endParaRPr lang="en-US" altLang="ko-KR" sz="1200" kern="0" dirty="0">
              <a:solidFill>
                <a:srgbClr val="000000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  <a:p>
            <a:pPr marR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kern="0" dirty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  <a:latin typeface="경기천년제목 Light" panose="02020403020101020101" pitchFamily="18" charset="-127"/>
                <a:ea typeface="경기천년제목 Light" panose="02020403020101020101" pitchFamily="18" charset="-127"/>
                <a:hlinkClick r:id="rId3"/>
              </a:rPr>
              <a:t>    </a:t>
            </a:r>
            <a:r>
              <a:rPr lang="en-US" altLang="ko-KR" sz="1200" kern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경기천년제목 Light" panose="02020403020101020101" pitchFamily="18" charset="-127"/>
                <a:ea typeface="경기천년제목 Light" panose="02020403020101020101" pitchFamily="18" charset="-127"/>
                <a:hlinkClick r:id="rId3"/>
              </a:rPr>
              <a:t>https://www.econedu.go.kr/mec/ots/center.do?mnuBaseId=MNU0000148</a:t>
            </a:r>
            <a:endParaRPr lang="ko-KR" altLang="en-US" sz="1200" kern="0" dirty="0">
              <a:solidFill>
                <a:srgbClr val="000000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9915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39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3707909" y="2088000"/>
            <a:ext cx="166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15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01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나눔바른고딕" panose="020B0603020101020101" pitchFamily="50" charset="-127"/>
              <a:ea typeface="나눔바른고딕" panose="020B0603020101020101" pitchFamily="50" charset="-127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pc="0" dirty="0"/>
              <a:t>주요 경제교육단체 </a:t>
            </a:r>
            <a:br>
              <a:rPr lang="en-US" altLang="ko-KR" spc="0" dirty="0"/>
            </a:br>
            <a:r>
              <a:rPr lang="ko-KR" altLang="en-US" spc="0" dirty="0"/>
              <a:t>경제교육현황 조사</a:t>
            </a:r>
            <a:endParaRPr lang="ko-KR" altLang="en-US" b="1" spc="0" dirty="0"/>
          </a:p>
        </p:txBody>
      </p:sp>
    </p:spTree>
    <p:extLst>
      <p:ext uri="{BB962C8B-B14F-4D97-AF65-F5344CB8AC3E}">
        <p14:creationId xmlns:p14="http://schemas.microsoft.com/office/powerpoint/2010/main" val="343624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600" spc="0" dirty="0"/>
              <a:t>1</a:t>
            </a:r>
            <a:r>
              <a:rPr lang="ko-KR" altLang="en-US" sz="2600" spc="0" dirty="0"/>
              <a:t>차 조사</a:t>
            </a:r>
            <a:r>
              <a:rPr lang="en-US" altLang="ko-KR" sz="2600" spc="0" dirty="0"/>
              <a:t>(</a:t>
            </a:r>
            <a:r>
              <a:rPr lang="ko-KR" altLang="en-US" sz="2600" spc="0" dirty="0"/>
              <a:t>경제교육단체 경제교육 현황</a:t>
            </a:r>
            <a:r>
              <a:rPr lang="en-US" altLang="ko-KR" sz="2600" spc="0" dirty="0"/>
              <a:t>)</a:t>
            </a:r>
            <a:endParaRPr lang="ko-KR" altLang="en-US" sz="2600" spc="0" dirty="0"/>
          </a:p>
        </p:txBody>
      </p:sp>
      <p:sp>
        <p:nvSpPr>
          <p:cNvPr id="23" name="직사각형 22"/>
          <p:cNvSpPr/>
          <p:nvPr/>
        </p:nvSpPr>
        <p:spPr>
          <a:xfrm rot="2511793">
            <a:off x="7776461" y="4018064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841" y="1191874"/>
            <a:ext cx="391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조사기간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:  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2022. 3</a:t>
            </a: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월 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endParaRPr kumimoji="0" lang="ko-KR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545" y="1834741"/>
            <a:ext cx="776686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조사대상 기관 및 단체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:  </a:t>
            </a: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총  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77</a:t>
            </a:r>
            <a:r>
              <a:rPr lang="ko-KR" altLang="en-US" dirty="0">
                <a:solidFill>
                  <a:prstClr val="black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개</a:t>
            </a: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(</a:t>
            </a:r>
            <a:r>
              <a:rPr kumimoji="0" lang="ko-KR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부처 및 단체명은 별첨 참조</a:t>
            </a: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정부부처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</a:t>
            </a:r>
            <a:r>
              <a:rPr lang="ko-KR" altLang="en-US" dirty="0" err="1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기재부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dirty="0" err="1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고용부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교육부 등 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8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부처   </a:t>
            </a:r>
            <a:endParaRPr lang="en-US" altLang="ko-KR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경제교육단체협의회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41</a:t>
            </a: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단체</a:t>
            </a:r>
            <a:endParaRPr kumimoji="0" lang="en-US" altLang="ko-K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금융교육협의회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12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단체</a:t>
            </a:r>
            <a:r>
              <a:rPr lang="en-US" altLang="ko-KR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(</a:t>
            </a:r>
            <a:r>
              <a:rPr lang="ko-KR" altLang="en-US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회원사는 별첨 참조</a:t>
            </a:r>
            <a:r>
              <a:rPr lang="en-US" altLang="ko-KR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)</a:t>
            </a:r>
          </a:p>
          <a:p>
            <a:pPr latinLnBrk="1">
              <a:defRPr/>
            </a:pP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</a:t>
            </a:r>
            <a:r>
              <a:rPr lang="en-US" altLang="ko-KR" sz="1600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* </a:t>
            </a:r>
            <a:r>
              <a:rPr lang="ko-KR" altLang="en-US" sz="1600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경제교육단체협의회 중복 가입 단체 제외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-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전국지역경제교육센터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15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</a:t>
            </a:r>
            <a:r>
              <a:rPr lang="en-US" altLang="ko-KR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(</a:t>
            </a:r>
            <a:r>
              <a:rPr lang="ko-KR" altLang="en-US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소재지는 별첨 참조</a:t>
            </a:r>
            <a:r>
              <a:rPr lang="en-US" altLang="ko-KR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)</a:t>
            </a:r>
            <a:r>
              <a:rPr lang="ko-KR" altLang="en-US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</a:t>
            </a:r>
          </a:p>
          <a:p>
            <a:pPr marL="0" marR="0" lvl="0" indent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- </a:t>
            </a: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한국은행 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ko-KR" sz="1600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77</a:t>
            </a:r>
            <a:r>
              <a:rPr lang="ko-KR" altLang="en-US" sz="1600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단체 중 </a:t>
            </a:r>
            <a:r>
              <a:rPr lang="en-US" altLang="ko-KR" sz="1600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14</a:t>
            </a:r>
            <a:r>
              <a:rPr lang="ko-KR" altLang="en-US" sz="1600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단체는 경제교육을 하지 않는 다고 응답 </a:t>
            </a:r>
            <a:r>
              <a:rPr lang="en-US" altLang="ko-KR" sz="1600" dirty="0">
                <a:solidFill>
                  <a:srgbClr val="0000FF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7841" y="4919448"/>
            <a:ext cx="7794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조사내용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코로나 이전인 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2019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년을  기준으로 진행 중인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                  </a:t>
            </a: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            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경제교육프로그램 조사</a:t>
            </a:r>
            <a:r>
              <a:rPr kumimoji="0" lang="ko-KR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r>
              <a:rPr kumimoji="0" lang="en-US" altLang="ko-K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ko-KR" altLang="en-US" dirty="0">
                <a:solidFill>
                  <a:prstClr val="black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조사항목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: 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교육프로그램명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교육대상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교육시간</a:t>
            </a: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연간 </a:t>
            </a:r>
            <a:r>
              <a:rPr lang="ko-KR" altLang="en-US" dirty="0" err="1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교육인원</a:t>
            </a:r>
            <a:endParaRPr lang="en-US" altLang="ko-KR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             </a:t>
            </a:r>
            <a:r>
              <a:rPr lang="ko-KR" altLang="en-US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진행방식 등 </a:t>
            </a:r>
            <a:endParaRPr kumimoji="0" lang="ko-KR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0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600" spc="0" dirty="0"/>
              <a:t>1</a:t>
            </a:r>
            <a:r>
              <a:rPr lang="ko-KR" altLang="en-US" sz="2600" spc="0" dirty="0"/>
              <a:t>차 조사</a:t>
            </a:r>
            <a:r>
              <a:rPr lang="en-US" altLang="ko-KR" sz="2600" spc="0" dirty="0"/>
              <a:t>(</a:t>
            </a:r>
            <a:r>
              <a:rPr lang="ko-KR" altLang="en-US" sz="2600" spc="0" dirty="0"/>
              <a:t>경제교육단체 경제교육 현황</a:t>
            </a:r>
            <a:r>
              <a:rPr lang="en-US" altLang="ko-KR" sz="2600" spc="0" dirty="0"/>
              <a:t>)</a:t>
            </a:r>
            <a:endParaRPr lang="ko-KR" altLang="en-US" sz="2600" spc="0" dirty="0"/>
          </a:p>
        </p:txBody>
      </p:sp>
      <p:sp>
        <p:nvSpPr>
          <p:cNvPr id="23" name="직사각형 22"/>
          <p:cNvSpPr/>
          <p:nvPr/>
        </p:nvSpPr>
        <p:spPr>
          <a:xfrm rot="2511793">
            <a:off x="7759864" y="3594063"/>
            <a:ext cx="514310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18" y="1082362"/>
            <a:ext cx="8118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1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차 조사내용을 중심으로 교육대상 </a:t>
            </a:r>
            <a:r>
              <a:rPr lang="ko-KR" altLang="en-US" sz="2400" dirty="0">
                <a:solidFill>
                  <a:prstClr val="black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및 교육 주제 분류표 작성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 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6439" y="1909276"/>
            <a:ext cx="71073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400" dirty="0">
                <a:solidFill>
                  <a:prstClr val="black"/>
                </a:solidFill>
                <a:latin typeface="HY동녘B" panose="02030600000101010101" pitchFamily="18" charset="-127"/>
                <a:ea typeface="HY동녘B" panose="02030600000101010101" pitchFamily="18" charset="-127"/>
                <a:cs typeface="Arial" panose="020B0604020202020204" pitchFamily="34" charset="0"/>
              </a:rPr>
              <a:t>    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18896"/>
              </p:ext>
            </p:extLst>
          </p:nvPr>
        </p:nvGraphicFramePr>
        <p:xfrm>
          <a:off x="954156" y="1544029"/>
          <a:ext cx="7752521" cy="4810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1">
                  <a:extLst>
                    <a:ext uri="{9D8B030D-6E8A-4147-A177-3AD203B41FA5}">
                      <a16:colId xmlns:a16="http://schemas.microsoft.com/office/drawing/2014/main" val="3519589859"/>
                    </a:ext>
                  </a:extLst>
                </a:gridCol>
                <a:gridCol w="6106600">
                  <a:extLst>
                    <a:ext uri="{9D8B030D-6E8A-4147-A177-3AD203B41FA5}">
                      <a16:colId xmlns:a16="http://schemas.microsoft.com/office/drawing/2014/main" val="3639419577"/>
                    </a:ext>
                  </a:extLst>
                </a:gridCol>
              </a:tblGrid>
              <a:tr h="2569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주제 분류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주제별 설명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[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키워드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]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986945"/>
                  </a:ext>
                </a:extLst>
              </a:tr>
              <a:tr h="25970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 err="1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경제일반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경제개념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경제원론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미시경제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거시경제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기초 경제 개념 및 미</a:t>
                      </a:r>
                      <a:r>
                        <a:rPr lang="en-US" altLang="ko-KR" sz="900" u="none" strike="noStrike" dirty="0">
                          <a:effectLst/>
                        </a:rPr>
                        <a:t>·</a:t>
                      </a:r>
                      <a:r>
                        <a:rPr lang="ko-KR" altLang="en-US" sz="900" u="none" strike="noStrike" dirty="0">
                          <a:effectLst/>
                        </a:rPr>
                        <a:t>거시 경제학 기초에 해당하는 경제 현상과 원리에 대한 경제교육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2102867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소비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/</a:t>
                      </a:r>
                      <a:r>
                        <a:rPr lang="ko-KR" altLang="en-US" sz="1600" u="none" strike="noStrike" dirty="0" err="1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지출관리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합리적 소비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소비자교육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소비의사결정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올바른 소비습관을 학습하고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소비 및 지출에 영향을 주는 요인들을 인식하며 합리적인 관리 방법 파악을 위한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3371029"/>
                  </a:ext>
                </a:extLst>
              </a:tr>
              <a:tr h="27790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세금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정부의 시장개입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소득분배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정부실패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조세제도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납세의 의무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조세제도의 중요성과 이해를 높이기 위한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3720161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정부정책정보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취약계층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청년지원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정부지원제도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정책기관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지원자산형성지원제도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주거문제해결 지원제도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청년정책</a:t>
                      </a:r>
                      <a:r>
                        <a:rPr lang="ko-KR" altLang="en-US" sz="900" u="none" strike="noStrike" dirty="0">
                          <a:effectLst/>
                        </a:rPr>
                        <a:t> 제도 등의 정부정책에 대한 접근방법 및 이해와 담당 기관 소개 및 연계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2479371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국제경제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무역원리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무역정책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외환시장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환율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국제수지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통일경제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비교우위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자유무역과 보호무역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외환시장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환율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국제수지 등의 국제경제 교육과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통일경제의</a:t>
                      </a:r>
                      <a:r>
                        <a:rPr lang="ko-KR" altLang="en-US" sz="900" u="none" strike="noStrike" dirty="0">
                          <a:effectLst/>
                        </a:rPr>
                        <a:t> 필요성과 한계에 대한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9717957"/>
                  </a:ext>
                </a:extLst>
              </a:tr>
              <a:tr h="2569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사기피해예방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사기피해 예방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취약계층의 경제생활에 필요한 사기피해 예방을 위한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3055309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진로탐색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/(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재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)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취업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진로탐색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직업체험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취업교육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재취업교육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경제 분야의 진로를 꿈꾸는 학생들을 위한 진로탐색 및 직업체험 교육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경제 분야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취업교육과</a:t>
                      </a:r>
                      <a:r>
                        <a:rPr lang="ko-KR" altLang="en-US" sz="900" u="none" strike="noStrike" dirty="0">
                          <a:effectLst/>
                        </a:rPr>
                        <a:t>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중장년층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퇴직자의 재취업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9038363"/>
                  </a:ext>
                </a:extLst>
              </a:tr>
              <a:tr h="26323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창업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/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기업가정신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기업가정신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창업지원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혁신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기업가로서 시장의 기회를 인식하고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직면한 위험에 대비하며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아이디어를 차별화하는 경험 및 창업 관련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9484270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노동권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/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노사관계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노동법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노사관계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노동조합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임금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휴가 등 노동관계법에 대한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기본내용과</a:t>
                      </a:r>
                      <a:r>
                        <a:rPr lang="ko-KR" altLang="en-US" sz="900" u="none" strike="noStrike" dirty="0">
                          <a:effectLst/>
                        </a:rPr>
                        <a:t> 노동조합에 대한 이해 및 노사갈등 해결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6235396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사회적 경제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사회적경제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사회적기업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협동조합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마을경제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구성원간 협력</a:t>
                      </a:r>
                      <a:r>
                        <a:rPr lang="en-US" altLang="ko-KR" sz="900" u="none" strike="noStrike" dirty="0">
                          <a:effectLst/>
                        </a:rPr>
                        <a:t>·</a:t>
                      </a:r>
                      <a:r>
                        <a:rPr lang="ko-KR" altLang="en-US" sz="900" u="none" strike="noStrike" dirty="0">
                          <a:effectLst/>
                        </a:rPr>
                        <a:t>자조를 바탕으로 재화</a:t>
                      </a:r>
                      <a:r>
                        <a:rPr lang="en-US" altLang="ko-KR" sz="900" u="none" strike="noStrike" dirty="0">
                          <a:effectLst/>
                        </a:rPr>
                        <a:t>·</a:t>
                      </a:r>
                      <a:r>
                        <a:rPr lang="ko-KR" altLang="en-US" sz="900" u="none" strike="noStrike" dirty="0">
                          <a:effectLst/>
                        </a:rPr>
                        <a:t>용역의 생산 및 판매를 통해 사회적 가치를 창출하는 민간의 모든 경제적 활동인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사회적경제</a:t>
                      </a:r>
                      <a:r>
                        <a:rPr lang="ko-KR" altLang="en-US" sz="900" u="none" strike="noStrike" dirty="0">
                          <a:effectLst/>
                        </a:rPr>
                        <a:t> 이해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0615658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실무지식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경제실무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재무회계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세무실무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연말정산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무역실무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세무 및 회계 실무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무역 실무 교육 등의 전반적인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경제실무</a:t>
                      </a:r>
                      <a:r>
                        <a:rPr lang="ko-KR" altLang="en-US" sz="900" u="none" strike="noStrike" dirty="0">
                          <a:effectLst/>
                        </a:rPr>
                        <a:t> 지식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1626960"/>
                  </a:ext>
                </a:extLst>
              </a:tr>
              <a:tr h="2569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자산관리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/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투자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자산관리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금융상품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투자</a:t>
                      </a:r>
                      <a:r>
                        <a:rPr lang="en-US" altLang="ko-KR" sz="900" u="none" strike="noStrike" dirty="0">
                          <a:effectLst/>
                        </a:rPr>
                        <a:t>]</a:t>
                      </a:r>
                      <a:r>
                        <a:rPr lang="ko-KR" altLang="en-US" sz="900" u="none" strike="noStrike" dirty="0">
                          <a:effectLst/>
                        </a:rPr>
                        <a:t>펀드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해외투자 등 예금과 투자에 대해 이해하고 투자상품을 활용할 수 있는 역량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8185200"/>
                  </a:ext>
                </a:extLst>
              </a:tr>
              <a:tr h="2569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위험관리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은퇴후</a:t>
                      </a:r>
                      <a:r>
                        <a:rPr lang="ko-KR" altLang="en-US" sz="900" u="none" strike="noStrike" dirty="0">
                          <a:effectLst/>
                        </a:rPr>
                        <a:t> 위험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신용위험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보험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경제생활에서의 위험과 보험에 대해 이해하고 위험관리 역량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2218663"/>
                  </a:ext>
                </a:extLst>
              </a:tr>
              <a:tr h="26244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생애재무설계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생애주기에 따른 재무설계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노후준비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교육비부터 주거 마련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노후 자금관리까지 생애주기 전반에 걸친 재무설계 역량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3388147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가계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/</a:t>
                      </a:r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재무관리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재무관리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예산관리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소득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저축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수입과 지출 관리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결제 수단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합리적 의사결정 등 자신의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가계재무를</a:t>
                      </a:r>
                      <a:r>
                        <a:rPr lang="ko-KR" altLang="en-US" sz="900" u="none" strike="noStrike" dirty="0">
                          <a:effectLst/>
                        </a:rPr>
                        <a:t> 관리할 수 있는 역량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1057551"/>
                  </a:ext>
                </a:extLst>
              </a:tr>
              <a:tr h="2569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신용</a:t>
                      </a:r>
                      <a:r>
                        <a:rPr lang="en-US" altLang="ko-KR" sz="160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/</a:t>
                      </a:r>
                      <a:r>
                        <a:rPr lang="ko-KR" altLang="en-US" sz="1600" u="none" strike="noStrike" dirty="0" err="1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대출관리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대출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신용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부채관리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신용관리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신용을 이해하고 부채를 관리할 수 있는 역량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8355659"/>
                  </a:ext>
                </a:extLst>
              </a:tr>
              <a:tr h="27368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 err="1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</a:rPr>
                        <a:t>금융활용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[</a:t>
                      </a:r>
                      <a:r>
                        <a:rPr lang="ko-KR" altLang="en-US" sz="900" u="none" strike="noStrike" dirty="0">
                          <a:effectLst/>
                        </a:rPr>
                        <a:t>디지털 금융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대상별</a:t>
                      </a:r>
                      <a:r>
                        <a:rPr lang="ko-KR" altLang="en-US" sz="900" u="none" strike="noStrike" dirty="0">
                          <a:effectLst/>
                        </a:rPr>
                        <a:t> 금융교육 </a:t>
                      </a:r>
                      <a:r>
                        <a:rPr lang="en-US" altLang="ko-KR" sz="900" u="none" strike="noStrike" dirty="0">
                          <a:effectLst/>
                        </a:rPr>
                        <a:t>,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금융윤리</a:t>
                      </a:r>
                      <a:r>
                        <a:rPr lang="en-US" altLang="ko-KR" sz="900" u="none" strike="noStrike" dirty="0">
                          <a:effectLst/>
                        </a:rPr>
                        <a:t>] </a:t>
                      </a:r>
                      <a:r>
                        <a:rPr lang="ko-KR" altLang="en-US" sz="900" u="none" strike="noStrike" dirty="0">
                          <a:effectLst/>
                        </a:rPr>
                        <a:t>군인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다문화가정 등 특정 대상을 위한 금융교육 및 디지털 금융거래</a:t>
                      </a:r>
                      <a:r>
                        <a:rPr lang="en-US" altLang="ko-KR" sz="900" u="none" strike="noStrike" dirty="0">
                          <a:effectLst/>
                        </a:rPr>
                        <a:t>, </a:t>
                      </a:r>
                      <a:r>
                        <a:rPr lang="ko-KR" altLang="en-US" sz="900" u="none" strike="noStrike" dirty="0">
                          <a:effectLst/>
                        </a:rPr>
                        <a:t>금융소비자 보호 제도 등 </a:t>
                      </a:r>
                      <a:r>
                        <a:rPr lang="ko-KR" altLang="en-US" sz="900" u="none" strike="noStrike" dirty="0" err="1">
                          <a:effectLst/>
                        </a:rPr>
                        <a:t>금융생활</a:t>
                      </a:r>
                      <a:r>
                        <a:rPr lang="ko-KR" altLang="en-US" sz="900" u="none" strike="noStrike" dirty="0">
                          <a:effectLst/>
                        </a:rPr>
                        <a:t> 시 꼭 알아두어야 하는 사항에 대한 교육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429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37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600" spc="0" dirty="0"/>
              <a:t>1</a:t>
            </a:r>
            <a:r>
              <a:rPr lang="ko-KR" altLang="en-US" sz="2600" spc="0" dirty="0"/>
              <a:t>차 조사</a:t>
            </a:r>
            <a:r>
              <a:rPr lang="en-US" altLang="ko-KR" sz="2600" spc="0" dirty="0"/>
              <a:t>(</a:t>
            </a:r>
            <a:r>
              <a:rPr lang="ko-KR" altLang="en-US" sz="2600" spc="0" dirty="0"/>
              <a:t>경제교육단체 경제교육 현황</a:t>
            </a:r>
            <a:r>
              <a:rPr lang="en-US" altLang="ko-KR" sz="2600" spc="0" dirty="0"/>
              <a:t>)</a:t>
            </a:r>
            <a:endParaRPr lang="ko-KR" altLang="en-US" sz="2600" spc="0" dirty="0"/>
          </a:p>
        </p:txBody>
      </p:sp>
      <p:sp>
        <p:nvSpPr>
          <p:cNvPr id="23" name="직사각형 22"/>
          <p:cNvSpPr/>
          <p:nvPr/>
        </p:nvSpPr>
        <p:spPr>
          <a:xfrm rot="2511793">
            <a:off x="7759864" y="3594063"/>
            <a:ext cx="514310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6439" y="1909276"/>
            <a:ext cx="71073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400" dirty="0">
                <a:solidFill>
                  <a:prstClr val="black"/>
                </a:solidFill>
                <a:latin typeface="HY동녘B" panose="02030600000101010101" pitchFamily="18" charset="-127"/>
                <a:ea typeface="HY동녘B" panose="02030600000101010101" pitchFamily="18" charset="-127"/>
                <a:cs typeface="Arial" panose="020B0604020202020204" pitchFamily="34" charset="0"/>
              </a:rPr>
              <a:t>    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400" dirty="0">
              <a:solidFill>
                <a:prstClr val="black"/>
              </a:solidFill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25040"/>
              </p:ext>
            </p:extLst>
          </p:nvPr>
        </p:nvGraphicFramePr>
        <p:xfrm>
          <a:off x="707252" y="952380"/>
          <a:ext cx="8007379" cy="5614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066">
                  <a:extLst>
                    <a:ext uri="{9D8B030D-6E8A-4147-A177-3AD203B41FA5}">
                      <a16:colId xmlns:a16="http://schemas.microsoft.com/office/drawing/2014/main" val="3519589859"/>
                    </a:ext>
                  </a:extLst>
                </a:gridCol>
                <a:gridCol w="2349127">
                  <a:extLst>
                    <a:ext uri="{9D8B030D-6E8A-4147-A177-3AD203B41FA5}">
                      <a16:colId xmlns:a16="http://schemas.microsoft.com/office/drawing/2014/main" val="3049605885"/>
                    </a:ext>
                  </a:extLst>
                </a:gridCol>
                <a:gridCol w="5364186">
                  <a:extLst>
                    <a:ext uri="{9D8B030D-6E8A-4147-A177-3AD203B41FA5}">
                      <a16:colId xmlns:a16="http://schemas.microsoft.com/office/drawing/2014/main" val="3639419577"/>
                    </a:ext>
                  </a:extLst>
                </a:gridCol>
              </a:tblGrid>
              <a:tr h="2208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교육 대상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대상 범위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986945"/>
                  </a:ext>
                </a:extLst>
              </a:tr>
              <a:tr h="245827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생</a:t>
                      </a:r>
                      <a:endParaRPr lang="en-US" altLang="ko-KR" sz="1000" b="0" u="none" strike="noStrike" dirty="0"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애</a:t>
                      </a:r>
                      <a:endParaRPr lang="en-US" altLang="ko-KR" sz="1000" b="0" u="none" strike="noStrike" dirty="0"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주</a:t>
                      </a:r>
                      <a:endParaRPr lang="en-US" altLang="ko-KR" sz="1000" b="0" u="none" strike="noStrike" dirty="0"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기</a:t>
                      </a:r>
                      <a:endParaRPr lang="en-US" altLang="ko-KR" sz="1000" b="0" u="none" strike="noStrike" dirty="0"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별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아동기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2102867"/>
                  </a:ext>
                </a:extLst>
              </a:tr>
              <a:tr h="2458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   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유아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태어나서 여섯 살까지의 초등학교 입학 전에 있는 연령</a:t>
                      </a:r>
                    </a:p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4043090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  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초등학생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초등학교에 취학해 있는 연령</a:t>
                      </a:r>
                    </a:p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4501517"/>
                  </a:ext>
                </a:extLst>
              </a:tr>
              <a:tr h="24582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청소년기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3371029"/>
                  </a:ext>
                </a:extLst>
              </a:tr>
              <a:tr h="2458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  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중학생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중학교에 취학해 있는 연령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9415191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  -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고등학생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고등학교에 취학해 있는 연령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0618452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청년기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20~30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3720161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장년기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40~50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2479371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노년기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60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세 이후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9717957"/>
                  </a:ext>
                </a:extLst>
              </a:tr>
              <a:tr h="22087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취</a:t>
                      </a:r>
                      <a:endParaRPr lang="en-US" altLang="ko-KR" sz="1000" b="0" u="none" strike="noStrike" dirty="0"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약</a:t>
                      </a:r>
                      <a:endParaRPr lang="en-US" altLang="ko-KR" sz="1000" b="0" u="none" strike="noStrike" dirty="0"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계</a:t>
                      </a:r>
                      <a:endParaRPr lang="en-US" altLang="ko-KR" sz="1000" b="0" u="none" strike="noStrike" dirty="0"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u="none" strike="noStrike" dirty="0"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층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지역아동센터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방과 후 돌봄이 필요한 지역사회 아동의 건전한 육성을 위하여 보호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·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교육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건전한 놀이 등 종합적인 복지서비스를 제공하는 시설을 이용하는 만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18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세 미만의 아동으로서 초등학교 및 중학교에 재학 중인 아동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3055309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장애인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신체 또는 정신상의 장애로 장기간에 걸쳐 직업생활에 상당한 제약을 받는 자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9038363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다문화가정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결혼이민자와  「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국적법」에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따른 출생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인지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귀화를 통해 대한민국 국적을 취득한 자로 이루어진 가족 혹은 「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국적법」에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따른 인지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귀화를 통해 대한민국 국적을 취득한 자와 「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국적법」에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따른 출생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인지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귀화를 통해 대한민국 국적을 취득한 자로 이루어진 가족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9484270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북한이탈주민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북한에 주소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직계가족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배우자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직장 등을 두고 있는 사람으로서 북한을 벗어난 후 외국 국적을 취득하지 아니한 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보호대상자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6235396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신용유의자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대출금연체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신용카드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대금연체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할부금융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대금연체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등으로 한국신용정보원에 신용도판단정보가 등록된 자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0615658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자활근로자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자활사업을 통해 근로능력 있는 저소득층이 스스로 자활할 수 있도록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자활능력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배양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기능습득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지원 및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근로기회를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제공하는 사업에 참여하는 자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1626960"/>
                  </a:ext>
                </a:extLst>
              </a:tr>
              <a:tr h="28272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자립준비청년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보호종료아동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18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세 이후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보호종료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만기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보호종료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또는 연장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보호종료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된 아동 중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년이 지나지 않은 아동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8185200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재소자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｢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형의 집행 및 수용자 처우 등에 관한 법률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｣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에 따른 수형자로 출소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개월이 경과되지 않은 자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2218663"/>
                  </a:ext>
                </a:extLst>
              </a:tr>
              <a:tr h="220876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보호소년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위탁소년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보호소년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「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소년법」에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따라 소년원 등에 송치된 소년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위탁소년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「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소년법」에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따라  시설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소년분류심사원 등에 위탁한 소년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3388147"/>
                  </a:ext>
                </a:extLst>
              </a:tr>
              <a:tr h="192881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한부모가정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미혼모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경기천년제목 Bold" panose="02020803020101020101" pitchFamily="18" charset="-127"/>
                          <a:ea typeface="경기천년제목 Bold" panose="02020803020101020101" pitchFamily="18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경기천년제목 Bold" panose="02020803020101020101" pitchFamily="18" charset="-127"/>
                        <a:ea typeface="경기천년제목 Bold" panose="02020803020101020101" pitchFamily="18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한부모가정이란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'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'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또는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'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부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'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가 세대주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세대주가 아니더라도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세대원을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사실상 부양하는 자를 포함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로서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18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세 미만 아동인 자녀를 양육하는 가정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1057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05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3707909" y="2088000"/>
            <a:ext cx="166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15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02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나눔바른고딕" panose="020B0603020101020101" pitchFamily="50" charset="-127"/>
              <a:ea typeface="나눔바른고딕" panose="020B0603020101020101" pitchFamily="50" charset="-127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2800" spc="0" dirty="0"/>
              <a:t>경제교육 매트릭스 </a:t>
            </a:r>
            <a:br>
              <a:rPr lang="en-US" altLang="ko-KR" sz="2800" spc="0" dirty="0"/>
            </a:br>
            <a:r>
              <a:rPr lang="ko-KR" altLang="en-US" sz="2800" spc="0" dirty="0"/>
              <a:t>구축을 위한 </a:t>
            </a:r>
            <a:r>
              <a:rPr lang="en-US" altLang="ko-KR" sz="2800" spc="0" dirty="0"/>
              <a:t>2</a:t>
            </a:r>
            <a:r>
              <a:rPr lang="ko-KR" altLang="en-US" sz="2800" spc="0" dirty="0"/>
              <a:t>차 조사</a:t>
            </a:r>
            <a:endParaRPr lang="ko-KR" altLang="en-US" sz="2800" b="1" spc="0" dirty="0"/>
          </a:p>
        </p:txBody>
      </p:sp>
    </p:spTree>
    <p:extLst>
      <p:ext uri="{BB962C8B-B14F-4D97-AF65-F5344CB8AC3E}">
        <p14:creationId xmlns:p14="http://schemas.microsoft.com/office/powerpoint/2010/main" val="139322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600" spc="0" dirty="0"/>
              <a:t>2</a:t>
            </a:r>
            <a:r>
              <a:rPr lang="ko-KR" altLang="en-US" sz="2600" spc="0" dirty="0"/>
              <a:t>차 조사</a:t>
            </a:r>
            <a:r>
              <a:rPr lang="en-US" altLang="ko-KR" sz="2600" spc="0" dirty="0"/>
              <a:t>(</a:t>
            </a:r>
            <a:r>
              <a:rPr lang="ko-KR" altLang="en-US" sz="2600" spc="0" dirty="0"/>
              <a:t>경제교육 주제 및 </a:t>
            </a:r>
            <a:r>
              <a:rPr lang="ko-KR" altLang="en-US" sz="2600" spc="0" dirty="0" err="1"/>
              <a:t>대상별</a:t>
            </a:r>
            <a:r>
              <a:rPr lang="ko-KR" altLang="en-US" sz="2600" spc="0" dirty="0"/>
              <a:t> 현황</a:t>
            </a:r>
            <a:r>
              <a:rPr lang="en-US" altLang="ko-KR" sz="2600" spc="0" dirty="0"/>
              <a:t>)</a:t>
            </a:r>
            <a:endParaRPr lang="ko-KR" altLang="en-US" sz="2600" spc="0" dirty="0"/>
          </a:p>
        </p:txBody>
      </p:sp>
      <p:sp>
        <p:nvSpPr>
          <p:cNvPr id="23" name="직사각형 22"/>
          <p:cNvSpPr/>
          <p:nvPr/>
        </p:nvSpPr>
        <p:spPr>
          <a:xfrm rot="2511793">
            <a:off x="7766766" y="3242596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146" y="1551965"/>
            <a:ext cx="391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조사기간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: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동녘B" panose="02030600000101010101" pitchFamily="18" charset="-127"/>
                <a:ea typeface="HY동녘B" panose="02030600000101010101" pitchFamily="18" charset="-127"/>
                <a:cs typeface="Arial" panose="020B0604020202020204" pitchFamily="34" charset="0"/>
              </a:rPr>
              <a:t>  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2022. 4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월 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851" y="2302901"/>
            <a:ext cx="672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조사대상 기관 및 단체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동녘B" panose="02030600000101010101" pitchFamily="18" charset="-127"/>
                <a:ea typeface="HY동녘B" panose="02030600000101010101" pitchFamily="18" charset="-127"/>
                <a:cs typeface="Arial" panose="020B0604020202020204" pitchFamily="34" charset="0"/>
              </a:rPr>
              <a:t>:  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1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차와 동일 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77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개 단체   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851" y="3055208"/>
            <a:ext cx="7294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조사내용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동녘B" panose="02030600000101010101" pitchFamily="18" charset="-127"/>
                <a:ea typeface="HY동녘B" panose="02030600000101010101" pitchFamily="18" charset="-127"/>
                <a:cs typeface="Arial" panose="020B0604020202020204" pitchFamily="34" charset="0"/>
              </a:rPr>
              <a:t>: 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매트릭스 제작을 위해 교육대상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주제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키워드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                    </a:t>
            </a: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               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 추진 지역 등을 추가하여 조사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011"/>
              </a:buClr>
              <a:buSzTx/>
              <a:tabLst/>
              <a:defRPr/>
            </a:pP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7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3707909" y="2088000"/>
            <a:ext cx="166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15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rPr>
              <a:t>03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나눔바른고딕" panose="020B0603020101020101" pitchFamily="50" charset="-127"/>
              <a:ea typeface="나눔바른고딕" panose="020B0603020101020101" pitchFamily="50" charset="-127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69375" y="2924947"/>
            <a:ext cx="4513809" cy="1362075"/>
          </a:xfrm>
        </p:spPr>
        <p:txBody>
          <a:bodyPr>
            <a:normAutofit/>
          </a:bodyPr>
          <a:lstStyle/>
          <a:p>
            <a:r>
              <a:rPr lang="ko-KR" altLang="en-US" spc="0" dirty="0"/>
              <a:t>경제교육 </a:t>
            </a:r>
            <a:br>
              <a:rPr lang="en-US" altLang="ko-KR" spc="0" dirty="0"/>
            </a:br>
            <a:r>
              <a:rPr lang="ko-KR" altLang="en-US" spc="0" dirty="0"/>
              <a:t>매트릭스 구축 </a:t>
            </a:r>
            <a:endParaRPr lang="ko-KR" altLang="en-US" b="1" spc="0" dirty="0"/>
          </a:p>
        </p:txBody>
      </p:sp>
    </p:spTree>
    <p:extLst>
      <p:ext uri="{BB962C8B-B14F-4D97-AF65-F5344CB8AC3E}">
        <p14:creationId xmlns:p14="http://schemas.microsoft.com/office/powerpoint/2010/main" val="160893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935" y="302423"/>
            <a:ext cx="8165850" cy="39101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z="2600" spc="0" dirty="0"/>
              <a:t>경제교육 매트릭스</a:t>
            </a:r>
          </a:p>
        </p:txBody>
      </p:sp>
      <p:sp>
        <p:nvSpPr>
          <p:cNvPr id="23" name="직사각형 22"/>
          <p:cNvSpPr/>
          <p:nvPr/>
        </p:nvSpPr>
        <p:spPr>
          <a:xfrm rot="2511793">
            <a:off x="7748598" y="3975383"/>
            <a:ext cx="460242" cy="80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632" y="1928063"/>
            <a:ext cx="7365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latinLnBrk="1">
              <a:buFont typeface="Wingdings" panose="05000000000000000000" pitchFamily="2" charset="2"/>
              <a:buChar char="Ø"/>
              <a:defRPr/>
            </a:pP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주소</a:t>
            </a: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: </a:t>
            </a:r>
            <a:r>
              <a:rPr lang="en-US" altLang="ko-KR" sz="2000" dirty="0">
                <a:solidFill>
                  <a:srgbClr val="0000FF"/>
                </a:solidFill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  <a:hlinkClick r:id="rId3"/>
              </a:rPr>
              <a:t>http://183.111.252.207:9090/edutable</a:t>
            </a:r>
            <a:endParaRPr lang="en-US" altLang="ko-KR" sz="2000" dirty="0">
              <a:solidFill>
                <a:srgbClr val="0000FF"/>
              </a:solidFill>
              <a:latin typeface="경기천년제목 Bold" panose="02020803020101020101" pitchFamily="18" charset="-127"/>
              <a:ea typeface="경기천년제목 Bold" panose="020208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532738" y="2341075"/>
            <a:ext cx="7999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latinLnBrk="1">
              <a:buClr>
                <a:srgbClr val="EF8011"/>
              </a:buClr>
              <a:buFont typeface="Wingdings" panose="05000000000000000000" pitchFamily="2" charset="2"/>
              <a:buChar char="v"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주제별</a:t>
            </a:r>
            <a:r>
              <a:rPr lang="ko-KR" altLang="en-US" dirty="0" err="1"/>
              <a:t>ㆍ</a:t>
            </a:r>
            <a:r>
              <a:rPr kumimoji="0" lang="ko-KR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대상별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 경제교육 현황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400" dirty="0">
                <a:solidFill>
                  <a:prstClr val="black"/>
                </a:solidFill>
                <a:latin typeface="HY동녘B" panose="02030600000101010101" pitchFamily="18" charset="-127"/>
                <a:ea typeface="HY동녘B" panose="02030600000101010101" pitchFamily="18" charset="-127"/>
                <a:cs typeface="Arial" panose="020B0604020202020204" pitchFamily="34" charset="0"/>
              </a:rPr>
              <a:t>   - </a:t>
            </a:r>
            <a:r>
              <a:rPr lang="ko-KR" altLang="en-US" sz="24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 주제 및 대상에 따라 교육프로그램의 많고 적음을 볼  </a:t>
            </a:r>
            <a:endParaRPr lang="en-US" altLang="ko-KR" sz="24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  <a:p>
            <a:pPr marR="0" lvl="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4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    </a:t>
            </a:r>
            <a:r>
              <a:rPr lang="ko-KR" altLang="en-US" sz="24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수 있으며</a:t>
            </a:r>
            <a:r>
              <a:rPr lang="en-US" altLang="ko-KR" sz="24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4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단체별로 어떤 교육이 진행되고 있는지도 확인 가능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230" y="4402278"/>
            <a:ext cx="7728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latinLnBrk="1">
              <a:buClr>
                <a:srgbClr val="EF8011"/>
              </a:buClr>
              <a:buFont typeface="Wingdings" panose="05000000000000000000" pitchFamily="2" charset="2"/>
              <a:buChar char="v"/>
              <a:defRPr/>
            </a:pPr>
            <a:r>
              <a:rPr kumimoji="0" lang="ko-KR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대상별</a:t>
            </a:r>
            <a:r>
              <a:rPr lang="ko-KR" altLang="en-US" sz="2000" dirty="0" err="1"/>
              <a:t>ㆍ</a:t>
            </a:r>
            <a:r>
              <a:rPr kumimoji="0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경기천년제목 Bold" panose="02020803020101020101" pitchFamily="18" charset="-127"/>
                <a:ea typeface="경기천년제목 Bold" panose="02020803020101020101" pitchFamily="18" charset="-127"/>
                <a:cs typeface="Arial" panose="020B0604020202020204" pitchFamily="34" charset="0"/>
              </a:rPr>
              <a:t>지역별 경제교육 현황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경기천년제목 Bold" panose="02020803020101020101" pitchFamily="18" charset="-127"/>
              <a:ea typeface="경기천년제목 Bold" panose="02020803020101020101" pitchFamily="18" charset="-127"/>
              <a:cs typeface="Arial" panose="020B0604020202020204" pitchFamily="34" charset="0"/>
            </a:endParaRPr>
          </a:p>
          <a:p>
            <a:pPr lvl="0" latinLnBrk="1">
              <a:defRPr/>
            </a:pPr>
            <a:r>
              <a:rPr lang="en-US" altLang="ko-KR" sz="2000" dirty="0">
                <a:solidFill>
                  <a:prstClr val="black"/>
                </a:solidFill>
                <a:latin typeface="HY동녘B" panose="02030600000101010101" pitchFamily="18" charset="-127"/>
                <a:ea typeface="HY동녘B" panose="02030600000101010101" pitchFamily="18" charset="-127"/>
                <a:cs typeface="Arial" panose="020B0604020202020204" pitchFamily="34" charset="0"/>
              </a:rPr>
              <a:t>   </a:t>
            </a:r>
            <a:r>
              <a:rPr lang="en-US" altLang="ko-KR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- </a:t>
            </a:r>
            <a:r>
              <a:rPr lang="ko-KR" altLang="en-US" sz="2000" dirty="0" err="1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대상별</a:t>
            </a:r>
            <a:r>
              <a:rPr lang="ko-KR" altLang="en-US" sz="2000" dirty="0" err="1"/>
              <a:t>ㆍ</a:t>
            </a:r>
            <a:r>
              <a:rPr lang="ko-KR" altLang="en-US" sz="2000" dirty="0" err="1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지역별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000" dirty="0" err="1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교육량</a:t>
            </a:r>
            <a:r>
              <a:rPr lang="ko-KR" altLang="en-US" sz="2000" dirty="0">
                <a:solidFill>
                  <a:prstClr val="black"/>
                </a:solidFill>
                <a:latin typeface="경기천년제목 Light" panose="02020403020101020101" pitchFamily="18" charset="-127"/>
                <a:ea typeface="경기천년제목 Light" panose="02020403020101020101" pitchFamily="18" charset="-127"/>
                <a:cs typeface="Arial" panose="020B0604020202020204" pitchFamily="34" charset="0"/>
              </a:rPr>
              <a:t> 비교 가능</a:t>
            </a:r>
            <a:endParaRPr lang="en-US" altLang="ko-KR" sz="2000" dirty="0">
              <a:solidFill>
                <a:prstClr val="black"/>
              </a:solidFill>
              <a:latin typeface="경기천년제목 Light" panose="02020403020101020101" pitchFamily="18" charset="-127"/>
              <a:ea typeface="경기천년제목 Light" panose="0202040302010102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2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latinLnBrk="1">
          <a:defRPr sz="1600" dirty="0">
            <a:latin typeface="나눔바른고딕 Light"/>
            <a:cs typeface="ZWAdobeF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25132</TotalTime>
  <Words>1969</Words>
  <Application>Microsoft Office PowerPoint</Application>
  <PresentationFormat>화면 슬라이드 쇼(4:3)</PresentationFormat>
  <Paragraphs>323</Paragraphs>
  <Slides>18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16</vt:i4>
      </vt:variant>
      <vt:variant>
        <vt:lpstr>슬라이드 제목</vt:lpstr>
      </vt:variant>
      <vt:variant>
        <vt:i4>18</vt:i4>
      </vt:variant>
    </vt:vector>
  </HeadingPairs>
  <TitlesOfParts>
    <vt:vector size="45" baseType="lpstr">
      <vt:lpstr>HY동녘B</vt:lpstr>
      <vt:lpstr>HY울릉도B</vt:lpstr>
      <vt:lpstr>경기천년제목 Bold</vt:lpstr>
      <vt:lpstr>경기천년제목 Light</vt:lpstr>
      <vt:lpstr>나눔바른고딕</vt:lpstr>
      <vt:lpstr>맑은 고딕</vt:lpstr>
      <vt:lpstr>함초롬돋움</vt:lpstr>
      <vt:lpstr>Arial</vt:lpstr>
      <vt:lpstr>Calibri</vt:lpstr>
      <vt:lpstr>Calibri Light</vt:lpstr>
      <vt:lpstr>Wingdings</vt:lpstr>
      <vt:lpstr>Office 테마</vt:lpstr>
      <vt:lpstr>1_디자인 사용자 지정</vt:lpstr>
      <vt:lpstr>2_디자인 사용자 지정</vt:lpstr>
      <vt:lpstr>3_디자인 사용자 지정</vt:lpstr>
      <vt:lpstr>4_디자인 사용자 지정</vt:lpstr>
      <vt:lpstr>5_디자인 사용자 지정</vt:lpstr>
      <vt:lpstr>6_디자인 사용자 지정</vt:lpstr>
      <vt:lpstr>7_디자인 사용자 지정</vt:lpstr>
      <vt:lpstr>8_디자인 사용자 지정</vt:lpstr>
      <vt:lpstr>9_디자인 사용자 지정</vt:lpstr>
      <vt:lpstr>10_디자인 사용자 지정</vt:lpstr>
      <vt:lpstr>11_디자인 사용자 지정</vt:lpstr>
      <vt:lpstr>12_디자인 사용자 지정</vt:lpstr>
      <vt:lpstr>13_디자인 사용자 지정</vt:lpstr>
      <vt:lpstr>14_디자인 사용자 지정</vt:lpstr>
      <vt:lpstr>15_디자인 사용자 지정</vt:lpstr>
      <vt:lpstr>경제교육 매트릭스를 활용한  경제교육 활성화</vt:lpstr>
      <vt:lpstr>주요 경제교육단체  경제교육현황 조사</vt:lpstr>
      <vt:lpstr>1차 조사(경제교육단체 경제교육 현황)</vt:lpstr>
      <vt:lpstr>1차 조사(경제교육단체 경제교육 현황)</vt:lpstr>
      <vt:lpstr>1차 조사(경제교육단체 경제교육 현황)</vt:lpstr>
      <vt:lpstr>경제교육 매트릭스  구축을 위한 2차 조사</vt:lpstr>
      <vt:lpstr>2차 조사(경제교육 주제 및 대상별 현황)</vt:lpstr>
      <vt:lpstr>경제교육  매트릭스 구축 </vt:lpstr>
      <vt:lpstr>경제교육 매트릭스</vt:lpstr>
      <vt:lpstr>경제교육 매트릭스를  활용한 3차 조사 결과</vt:lpstr>
      <vt:lpstr>3차 조사</vt:lpstr>
      <vt:lpstr>3차 조사 결과 주요 내용(현재 23개 단체 응답)</vt:lpstr>
      <vt:lpstr>3차 조사 결과 주요 내용</vt:lpstr>
      <vt:lpstr>경제교육 활성화 방안</vt:lpstr>
      <vt:lpstr>향후 일정</vt:lpstr>
      <vt:lpstr>별첨: 설문조사 대상 기관 및 단체(총 77개)</vt:lpstr>
      <vt:lpstr>별첨: 지역경제교육센터 소재지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master</dc:creator>
  <cp:lastModifiedBy>이 옥원</cp:lastModifiedBy>
  <cp:revision>807</cp:revision>
  <cp:lastPrinted>2022-05-13T06:41:34Z</cp:lastPrinted>
  <dcterms:created xsi:type="dcterms:W3CDTF">2020-05-04T00:52:49Z</dcterms:created>
  <dcterms:modified xsi:type="dcterms:W3CDTF">2023-05-22T09:36:51Z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C:\Temp\경제불확실성1.pptx</vt:lpwstr>
  </property>
</Properties>
</file>